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61"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0"/>
    <p:restoredTop sz="94694"/>
  </p:normalViewPr>
  <p:slideViewPr>
    <p:cSldViewPr snapToGrid="0" snapToObjects="1">
      <p:cViewPr varScale="1">
        <p:scale>
          <a:sx n="120" d="100"/>
          <a:sy n="120" d="100"/>
        </p:scale>
        <p:origin x="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6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92"/>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7"/>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4" y="2057400"/>
            <a:ext cx="3932246"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4"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23" y="6404294"/>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730780" y="1290854"/>
            <a:ext cx="10912931" cy="5262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pPr algn="ctr"/>
            <a:r>
              <a:rPr lang="en-US" sz="9600" u="none" dirty="0"/>
              <a:t>REDISCOVERING </a:t>
            </a:r>
          </a:p>
          <a:p>
            <a:pPr algn="ctr"/>
            <a:r>
              <a:rPr lang="en-US" sz="9600" u="none" dirty="0"/>
              <a:t>OUR IDENTITY </a:t>
            </a:r>
          </a:p>
          <a:p>
            <a:pPr algn="ctr"/>
            <a:endParaRPr lang="en-US" u="none" dirty="0"/>
          </a:p>
          <a:p>
            <a:pPr algn="ctr"/>
            <a:r>
              <a:rPr lang="en-US" sz="3600" b="0" u="none" dirty="0"/>
              <a:t>A REVIEW OF ACTS</a:t>
            </a:r>
          </a:p>
          <a:p>
            <a:r>
              <a:rPr lang="en-US" u="none" dirty="0"/>
              <a:t>.</a:t>
            </a:r>
            <a:endParaRPr dirty="0"/>
          </a:p>
        </p:txBody>
      </p:sp>
    </p:spTree>
  </p:cSld>
  <p:clrMapOvr>
    <a:masterClrMapping/>
  </p:clrMapOvr>
  <p:transition spd="med"/>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17241" pathEditMode="relative" ptsTypes="AA">
                                      <p:cBhvr>
                                        <p:cTn id="6" dur="30000" fill="hold"/>
                                        <p:tgtEl>
                                          <p:spTgt spid="118"/>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118"/>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17241 L 0.11457 -0.18156" pathEditMode="relative" ptsTypes="AA">
                                      <p:cBhvr>
                                        <p:cTn id="11" dur="30000" fill="hold"/>
                                        <p:tgtEl>
                                          <p:spTgt spid="118"/>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11457 -0.18156 L -0.19425 0.24861" pathEditMode="relative" ptsTypes="AA">
                                      <p:cBhvr>
                                        <p:cTn id="14" dur="30000" fill="hold"/>
                                        <p:tgtEl>
                                          <p:spTgt spid="118"/>
                                        </p:tgtEl>
                                        <p:attrNameLst>
                                          <p:attrName>ppt_x</p:attrName>
                                          <p:attrName>ppt_y</p:attrName>
                                        </p:attrNameLst>
                                      </p:cBhvr>
                                    </p:animMotion>
                                  </p:childTnLst>
                                </p:cTn>
                              </p:par>
                            </p:childTnLst>
                          </p:cTn>
                        </p:par>
                        <p:par>
                          <p:cTn id="15" fill="hold">
                            <p:stCondLst>
                              <p:cond delay="100000"/>
                            </p:stCondLst>
                            <p:childTnLst>
                              <p:par>
                                <p:cTn id="16" presetID="0" presetClass="path" presetSubtype="0" accel="50000" decel="50000" fill="hold" nodeType="afterEffect">
                                  <p:stCondLst>
                                    <p:cond delay="5000"/>
                                  </p:stCondLst>
                                  <p:childTnLst>
                                    <p:animMotion origin="layout" path="M -0.19425 0.24861 L -0.05459 -0.24861" pathEditMode="relative" ptsTypes="AA">
                                      <p:cBhvr>
                                        <p:cTn id="17" dur="30000" fill="hold"/>
                                        <p:tgtEl>
                                          <p:spTgt spid="118"/>
                                        </p:tgtEl>
                                        <p:attrNameLst>
                                          <p:attrName>ppt_x</p:attrName>
                                          <p:attrName>ppt_y</p:attrName>
                                        </p:attrNameLst>
                                      </p:cBhvr>
                                    </p:animMotion>
                                  </p:childTnLst>
                                </p:cTn>
                              </p:par>
                            </p:childTnLst>
                          </p:cTn>
                        </p:par>
                        <p:par>
                          <p:cTn id="18" fill="hold">
                            <p:stCondLst>
                              <p:cond delay="135000"/>
                            </p:stCondLst>
                            <p:childTnLst>
                              <p:par>
                                <p:cTn id="19" presetID="0" presetClass="path" presetSubtype="0" accel="50000" decel="50000" fill="hold" nodeType="afterEffect">
                                  <p:stCondLst>
                                    <p:cond delay="5000"/>
                                  </p:stCondLst>
                                  <p:childTnLst>
                                    <p:animMotion origin="layout" path="M -0.05459 -0.24861 L 0 0" pathEditMode="relative" ptsTypes="AA">
                                      <p:cBhvr>
                                        <p:cTn id="20" dur="30000" fill="hold"/>
                                        <p:tgtEl>
                                          <p:spTgt spid="118"/>
                                        </p:tgtEl>
                                        <p:attrNameLst>
                                          <p:attrName>ppt_x</p:attrName>
                                          <p:attrName>ppt_y</p:attrName>
                                        </p:attrNameLst>
                                      </p:cBhvr>
                                    </p:animMotion>
                                  </p:childTnLst>
                                </p:cTn>
                              </p:par>
                              <p:par>
                                <p:cTn id="21" presetID="6" presetClass="emph" presetSubtype="0" accel="50000" decel="50000" fill="hold" nodeType="withEffect">
                                  <p:stCondLst>
                                    <p:cond delay="5000"/>
                                  </p:stCondLst>
                                  <p:childTnLst>
                                    <p:animScale>
                                      <p:cBhvr>
                                        <p:cTn id="22" dur="30000" fill="hold"/>
                                        <p:tgtEl>
                                          <p:spTgt spid="118"/>
                                        </p:tgtEl>
                                      </p:cBhvr>
                                      <p:by x="150000" y="150000"/>
                                      <p:to x="100000" y="100000"/>
                                    </p:animScale>
                                  </p:childTnLst>
                                </p:cTn>
                              </p:par>
                            </p:childTnLst>
                          </p:cTn>
                        </p:par>
                        <p:par>
                          <p:cTn id="23" fill="hold">
                            <p:stCondLst>
                              <p:cond delay="170000"/>
                            </p:stCondLst>
                            <p:childTnLst>
                              <p:par>
                                <p:cTn id="24" presetID="0" presetClass="path" presetSubtype="0" accel="50000" decel="50000" fill="hold" nodeType="afterEffect">
                                  <p:stCondLst>
                                    <p:cond delay="0"/>
                                  </p:stCondLst>
                                  <p:childTnLst>
                                    <p:animMotion origin="layout" path="M 0 0 L 0 0" pathEditMode="relative" ptsTypes="AA">
                                      <p:cBhvr>
                                        <p:cTn id="25" dur="5000" fill="hold"/>
                                        <p:tgtEl>
                                          <p:spTgt spid="118"/>
                                        </p:tgtEl>
                                        <p:attrNameLst>
                                          <p:attrName>ppt_x</p:attrName>
                                          <p:attrName>ppt_y</p:attrName>
                                        </p:attrNameLst>
                                      </p:cBhvr>
                                    </p:animMotion>
                                  </p:childTnLst>
                                </p:cTn>
                              </p:par>
                            </p:childTnLst>
                          </p:cTn>
                        </p:par>
                      </p:childTnLst>
                    </p:cTn>
                  </p:par>
                </p:childTnLst>
              </p:cTn>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prepared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u="sng" dirty="0">
                <a:solidFill>
                  <a:schemeClr val="bg1"/>
                </a:solidFill>
                <a:latin typeface="Bariol" panose="02000506040000020003" pitchFamily="2" charset="0"/>
              </a:rPr>
              <a:t>Prepared through Personal Surrender</a:t>
            </a:r>
          </a:p>
          <a:p>
            <a:endParaRPr lang="en-US" sz="2400" i="1" dirty="0">
              <a:solidFill>
                <a:schemeClr val="bg1"/>
              </a:solidFill>
              <a:latin typeface="Bariol" panose="02000506040000020003" pitchFamily="2" charset="0"/>
            </a:endParaRPr>
          </a:p>
          <a:p>
            <a:br>
              <a:rPr lang="en-US" dirty="0"/>
            </a:br>
            <a:br>
              <a:rPr lang="en-US" dirty="0"/>
            </a:b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0125259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prepared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3231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u="sng" dirty="0">
                <a:solidFill>
                  <a:schemeClr val="bg1"/>
                </a:solidFill>
                <a:latin typeface="Bariol" panose="02000506040000020003" pitchFamily="2" charset="0"/>
              </a:rPr>
              <a:t>Prepared through Personal Surrender</a:t>
            </a:r>
          </a:p>
          <a:p>
            <a:endParaRPr lang="en-US" sz="2400" i="1" dirty="0">
              <a:solidFill>
                <a:schemeClr val="bg1"/>
              </a:solidFill>
              <a:latin typeface="Bariol" panose="02000506040000020003" pitchFamily="2" charset="0"/>
            </a:endParaRPr>
          </a:p>
          <a:p>
            <a:r>
              <a:rPr lang="en-US" sz="2400" i="1" dirty="0">
                <a:solidFill>
                  <a:schemeClr val="bg1"/>
                </a:solidFill>
                <a:latin typeface="Bariol" panose="02000506040000020003" pitchFamily="2" charset="0"/>
              </a:rPr>
              <a:t>Act 2:40 And with many other words did he testify and exhort, saying, Save yourselves from this untoward generation. 41 Then they that gladly received his word were baptized: and the same day there were added [unto them] about three thousand souls. 42 And they continued </a:t>
            </a:r>
            <a:r>
              <a:rPr lang="en-US" sz="2400" i="1" dirty="0" err="1">
                <a:solidFill>
                  <a:schemeClr val="bg1"/>
                </a:solidFill>
                <a:latin typeface="Bariol" panose="02000506040000020003" pitchFamily="2" charset="0"/>
              </a:rPr>
              <a:t>stedfastly</a:t>
            </a:r>
            <a:r>
              <a:rPr lang="en-US" sz="2400" i="1" dirty="0">
                <a:solidFill>
                  <a:schemeClr val="bg1"/>
                </a:solidFill>
                <a:latin typeface="Bariol" panose="02000506040000020003" pitchFamily="2" charset="0"/>
              </a:rPr>
              <a:t> in the apostles' doctrine and fellowship, and in breaking of bread, and in prayers.</a:t>
            </a:r>
            <a:br>
              <a:rPr lang="en-US" dirty="0"/>
            </a:br>
            <a:br>
              <a:rPr lang="en-US" dirty="0"/>
            </a:b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764475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prepared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332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u="sng" dirty="0">
                <a:solidFill>
                  <a:schemeClr val="bg1"/>
                </a:solidFill>
                <a:latin typeface="Bariol" panose="02000506040000020003" pitchFamily="2" charset="0"/>
              </a:rPr>
              <a:t>Prepared through Personal Surrender</a:t>
            </a:r>
          </a:p>
          <a:p>
            <a:endParaRPr lang="en-US" sz="2400" i="1" dirty="0">
              <a:solidFill>
                <a:schemeClr val="bg1"/>
              </a:solidFill>
              <a:latin typeface="Bariol" panose="02000506040000020003" pitchFamily="2" charset="0"/>
            </a:endParaRPr>
          </a:p>
          <a:p>
            <a:r>
              <a:rPr lang="en-US" i="1" dirty="0">
                <a:solidFill>
                  <a:schemeClr val="bg1"/>
                </a:solidFill>
                <a:latin typeface="Bariol" panose="02000506040000020003" pitchFamily="2" charset="0"/>
              </a:rPr>
              <a:t>Act 11:22 Then tidings of these things came unto the ears of the church which was in Jerusalem: and they sent forth Barnabas, that he should go as far as Antioch. 23 Who, when he came, and had seen the grace of God, was glad, and exhorted them all, that with purpose of heart they would cleave unto the Lord. 24 For he was a good man, and full of the Holy Ghost and of faith: and much people was added unto the Lord. 25 Then departed Barnabas to Tarsus, for to seek Saul: 26 And when he had found him, he brought him unto Antioch. And it came to pass, that a whole year they assembled themselves with the church, and taught much people. And the disciples were called Christians first in Antioch.</a:t>
            </a:r>
            <a:br>
              <a:rPr lang="en-US" dirty="0"/>
            </a:br>
            <a:br>
              <a:rPr lang="en-US" dirty="0"/>
            </a:b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580109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front of a crowd&#10;&#10;Description automatically generated">
            <a:extLst>
              <a:ext uri="{FF2B5EF4-FFF2-40B4-BE49-F238E27FC236}">
                <a16:creationId xmlns:a16="http://schemas.microsoft.com/office/drawing/2014/main" id="{EECCBD28-AECF-4343-84BC-7D8D09416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 y="-85125"/>
            <a:ext cx="12331013" cy="8220675"/>
          </a:xfrm>
          <a:prstGeom prst="rect">
            <a:avLst/>
          </a:prstGeom>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giving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br>
              <a:rPr lang="en-US" dirty="0"/>
            </a:b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386370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giving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2215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i="1" dirty="0">
                <a:solidFill>
                  <a:schemeClr val="bg1"/>
                </a:solidFill>
                <a:latin typeface="Bariol" panose="02000506040000020003" pitchFamily="2" charset="0"/>
              </a:rPr>
              <a:t>Act 2:42 And they continued </a:t>
            </a:r>
            <a:r>
              <a:rPr lang="en-US" sz="2400" i="1" dirty="0" err="1">
                <a:solidFill>
                  <a:schemeClr val="bg1"/>
                </a:solidFill>
                <a:latin typeface="Bariol" panose="02000506040000020003" pitchFamily="2" charset="0"/>
              </a:rPr>
              <a:t>stedfastly</a:t>
            </a:r>
            <a:r>
              <a:rPr lang="en-US" sz="2400" i="1" dirty="0">
                <a:solidFill>
                  <a:schemeClr val="bg1"/>
                </a:solidFill>
                <a:latin typeface="Bariol" panose="02000506040000020003" pitchFamily="2" charset="0"/>
              </a:rPr>
              <a:t> in the apostles' doctrine and fellowship, and in breaking of bread, and in prayers. 43 And fear came upon every soul: and many wonders and signs were done by the apostles. 44 And all that believed were together, and had all things common; 45 And sold their possessions and goods, and parted them to all [men], as every man had need.</a:t>
            </a:r>
            <a:br>
              <a:rPr lang="en-US" dirty="0"/>
            </a:b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422073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giving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267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i="1" dirty="0">
                <a:solidFill>
                  <a:schemeClr val="bg1"/>
                </a:solidFill>
                <a:latin typeface="Bariol" panose="02000506040000020003" pitchFamily="2" charset="0"/>
              </a:rPr>
              <a:t>Act 11:27 And in these days came prophets from Jerusalem unto Antioch. 28 And there stood up one of them named Agabus, and signified by the Spirit that there should be great dearth throughout all the world: which came to pass in the days of Claudius Caesar. 29 Then the disciples, every man according to his ability, determined to send relief unto the brethren which dwelt in Judaea: 30 Which also they did, and sent it to the elders by the hands of Barnabas and Saul.</a:t>
            </a:r>
            <a:br>
              <a:rPr lang="en-US" sz="2400" i="1" dirty="0">
                <a:solidFill>
                  <a:schemeClr val="bg1"/>
                </a:solidFill>
                <a:latin typeface="Bariol" panose="02000506040000020003" pitchFamily="2" charset="0"/>
              </a:rPr>
            </a:br>
            <a:endParaRPr kumimoji="0" lang="en-US" sz="2400" i="1" u="none" strike="noStrike" cap="none" spc="0" normalizeH="0" baseline="0" dirty="0">
              <a:ln>
                <a:noFill/>
              </a:ln>
              <a:solidFill>
                <a:schemeClr val="bg1"/>
              </a:solidFill>
              <a:effectLst/>
              <a:uFillTx/>
              <a:latin typeface="Bariol" panose="02000506040000020003" pitchFamily="2" charset="0"/>
              <a:sym typeface="Calibri"/>
            </a:endParaRPr>
          </a:p>
        </p:txBody>
      </p:sp>
    </p:spTree>
    <p:extLst>
      <p:ext uri="{BB962C8B-B14F-4D97-AF65-F5344CB8AC3E}">
        <p14:creationId xmlns:p14="http://schemas.microsoft.com/office/powerpoint/2010/main" val="11020197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giving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i="1" dirty="0">
                <a:solidFill>
                  <a:schemeClr val="bg1"/>
                </a:solidFill>
                <a:latin typeface="Bariol" panose="02000506040000020003" pitchFamily="2" charset="0"/>
              </a:rPr>
              <a:t>2Co 8:1 Moreover, brethren, we do you to wit of the grace of God bestowed on the churches of Macedonia; 2 How that in a great trial of affliction the abundance of their joy and their deep poverty abounded unto the riches of their liberality.</a:t>
            </a:r>
            <a:br>
              <a:rPr lang="en-US" sz="2400" i="1" dirty="0">
                <a:solidFill>
                  <a:schemeClr val="bg1"/>
                </a:solidFill>
                <a:latin typeface="Bariol" panose="02000506040000020003" pitchFamily="2" charset="0"/>
              </a:rPr>
            </a:br>
            <a:endParaRPr kumimoji="0" lang="en-US" sz="2400" i="1" u="none" strike="noStrike" cap="none" spc="0" normalizeH="0" baseline="0" dirty="0">
              <a:ln>
                <a:noFill/>
              </a:ln>
              <a:solidFill>
                <a:schemeClr val="bg1"/>
              </a:solidFill>
              <a:effectLst/>
              <a:uFillTx/>
              <a:latin typeface="Bariol" panose="02000506040000020003" pitchFamily="2" charset="0"/>
              <a:sym typeface="Calibri"/>
            </a:endParaRPr>
          </a:p>
        </p:txBody>
      </p:sp>
    </p:spTree>
    <p:extLst>
      <p:ext uri="{BB962C8B-B14F-4D97-AF65-F5344CB8AC3E}">
        <p14:creationId xmlns:p14="http://schemas.microsoft.com/office/powerpoint/2010/main" val="15342770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4" name="Picture 3" descr="A person sitting in front of a crowd&#10;&#10;Description automatically generated">
            <a:extLst>
              <a:ext uri="{FF2B5EF4-FFF2-40B4-BE49-F238E27FC236}">
                <a16:creationId xmlns:a16="http://schemas.microsoft.com/office/drawing/2014/main" id="{110FA3B1-EEFE-5C4B-AE39-F4FD30BD6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3" y="-1354470"/>
            <a:ext cx="12318705" cy="8212470"/>
          </a:xfrm>
          <a:prstGeom prst="rect">
            <a:avLst/>
          </a:prstGeom>
        </p:spPr>
      </p:pic>
      <p:sp>
        <p:nvSpPr>
          <p:cNvPr id="120" name="TextBox 4"/>
          <p:cNvSpPr txBox="1"/>
          <p:nvPr/>
        </p:nvSpPr>
        <p:spPr>
          <a:xfrm>
            <a:off x="440869" y="4680032"/>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going ministry.</a:t>
            </a:r>
            <a:endParaRPr dirty="0"/>
          </a:p>
        </p:txBody>
      </p:sp>
    </p:spTree>
    <p:extLst>
      <p:ext uri="{BB962C8B-B14F-4D97-AF65-F5344CB8AC3E}">
        <p14:creationId xmlns:p14="http://schemas.microsoft.com/office/powerpoint/2010/main" val="11882011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going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i="1" dirty="0">
                <a:solidFill>
                  <a:schemeClr val="bg1"/>
                </a:solidFill>
                <a:latin typeface="Bariol" panose="02000506040000020003" pitchFamily="2" charset="0"/>
              </a:rPr>
              <a:t>Act 1:8 But ye shall receive power, after that the Holy Ghost is come upon you: and ye shall be witnesses unto me both in Jerusalem, and in all Judaea, and in Samaria, and unto the uttermost part of the earth.</a:t>
            </a:r>
            <a:endParaRPr kumimoji="0" lang="en-US" sz="2400" i="1" u="none" strike="noStrike" cap="none" spc="0" normalizeH="0" baseline="0" dirty="0">
              <a:ln>
                <a:noFill/>
              </a:ln>
              <a:solidFill>
                <a:schemeClr val="bg1"/>
              </a:solidFill>
              <a:effectLst/>
              <a:uFillTx/>
              <a:latin typeface="Bariol" panose="02000506040000020003" pitchFamily="2" charset="0"/>
              <a:sym typeface="Calibri"/>
            </a:endParaRPr>
          </a:p>
        </p:txBody>
      </p:sp>
    </p:spTree>
    <p:extLst>
      <p:ext uri="{BB962C8B-B14F-4D97-AF65-F5344CB8AC3E}">
        <p14:creationId xmlns:p14="http://schemas.microsoft.com/office/powerpoint/2010/main" val="37996622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Pray for C&amp;YA</a:t>
            </a:r>
            <a:endParaRPr dirty="0"/>
          </a:p>
        </p:txBody>
      </p:sp>
    </p:spTree>
    <p:extLst>
      <p:ext uri="{BB962C8B-B14F-4D97-AF65-F5344CB8AC3E}">
        <p14:creationId xmlns:p14="http://schemas.microsoft.com/office/powerpoint/2010/main" val="41191407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lang="en-US"/>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3" name="Picture 2" descr="A group of people standing in a room&#10;&#10;Description automatically generated">
            <a:extLst>
              <a:ext uri="{FF2B5EF4-FFF2-40B4-BE49-F238E27FC236}">
                <a16:creationId xmlns:a16="http://schemas.microsoft.com/office/drawing/2014/main" id="{65014095-B4CD-A349-9810-A56E19C69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8127999"/>
          </a:xfrm>
          <a:prstGeom prst="rect">
            <a:avLst/>
          </a:prstGeom>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praying ministry.</a:t>
            </a:r>
            <a:endParaRPr dirty="0"/>
          </a:p>
        </p:txBody>
      </p:sp>
    </p:spTree>
    <p:extLst>
      <p:ext uri="{BB962C8B-B14F-4D97-AF65-F5344CB8AC3E}">
        <p14:creationId xmlns:p14="http://schemas.microsoft.com/office/powerpoint/2010/main" val="30815168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praying ministry.</a:t>
            </a:r>
            <a:endParaRPr lang="en-US" dirty="0"/>
          </a:p>
        </p:txBody>
      </p:sp>
      <p:sp>
        <p:nvSpPr>
          <p:cNvPr id="2" name="TextBox 1">
            <a:extLst>
              <a:ext uri="{FF2B5EF4-FFF2-40B4-BE49-F238E27FC236}">
                <a16:creationId xmlns:a16="http://schemas.microsoft.com/office/drawing/2014/main" id="{8F78F8A5-CA9B-074E-9F34-AB57F7C4976A}"/>
              </a:ext>
            </a:extLst>
          </p:cNvPr>
          <p:cNvSpPr txBox="1"/>
          <p:nvPr/>
        </p:nvSpPr>
        <p:spPr>
          <a:xfrm>
            <a:off x="536028" y="2112579"/>
            <a:ext cx="11240502"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i="1" dirty="0">
                <a:solidFill>
                  <a:schemeClr val="bg1"/>
                </a:solidFill>
                <a:latin typeface="Bariol" panose="02000506040000020003" pitchFamily="2" charset="0"/>
              </a:rPr>
              <a:t>Acts 1:8 But ye shall receive power, after that the Holy Ghost is come upon you: and ye shall be witnesses unto me both in Jerusalem, and in all Judaea, and in Samaria, and unto the uttermost part of the earth.</a:t>
            </a:r>
            <a:endParaRPr kumimoji="0" lang="en-US" sz="2400" b="0" i="1" u="none" strike="noStrike" cap="none" spc="0" normalizeH="0" baseline="0" dirty="0">
              <a:ln>
                <a:noFill/>
              </a:ln>
              <a:solidFill>
                <a:schemeClr val="bg1"/>
              </a:solidFill>
              <a:effectLst/>
              <a:uFillTx/>
              <a:latin typeface="Bariol" panose="02000506040000020003" pitchFamily="2" charset="0"/>
              <a:sym typeface="Calibri"/>
            </a:endParaRPr>
          </a:p>
        </p:txBody>
      </p:sp>
    </p:spTree>
    <p:extLst>
      <p:ext uri="{BB962C8B-B14F-4D97-AF65-F5344CB8AC3E}">
        <p14:creationId xmlns:p14="http://schemas.microsoft.com/office/powerpoint/2010/main" val="37976335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praying ministry.</a:t>
            </a:r>
            <a:endParaRPr lang="en-US" dirty="0"/>
          </a:p>
        </p:txBody>
      </p:sp>
      <p:sp>
        <p:nvSpPr>
          <p:cNvPr id="2" name="TextBox 1">
            <a:extLst>
              <a:ext uri="{FF2B5EF4-FFF2-40B4-BE49-F238E27FC236}">
                <a16:creationId xmlns:a16="http://schemas.microsoft.com/office/drawing/2014/main" id="{8F78F8A5-CA9B-074E-9F34-AB57F7C4976A}"/>
              </a:ext>
            </a:extLst>
          </p:cNvPr>
          <p:cNvSpPr txBox="1"/>
          <p:nvPr/>
        </p:nvSpPr>
        <p:spPr>
          <a:xfrm>
            <a:off x="536028" y="2112579"/>
            <a:ext cx="11240502"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i="1" dirty="0">
                <a:solidFill>
                  <a:schemeClr val="bg1"/>
                </a:solidFill>
                <a:latin typeface="Bariol" panose="02000506040000020003" pitchFamily="2" charset="0"/>
              </a:rPr>
              <a:t>Acts 1:8 But ye shall receive power, after that the Holy Ghost is come upon you: and ye shall be witnesses unto me both in Jerusalem, and in all Judaea, and in Samaria, and unto the uttermost part of the earth.</a:t>
            </a:r>
          </a:p>
          <a:p>
            <a:endParaRPr kumimoji="0" lang="en-US" sz="2400" b="0" i="1" u="none" strike="noStrike" cap="none" spc="0" normalizeH="0" baseline="0" dirty="0">
              <a:ln>
                <a:noFill/>
              </a:ln>
              <a:solidFill>
                <a:schemeClr val="bg1"/>
              </a:solidFill>
              <a:effectLst/>
              <a:uFillTx/>
              <a:latin typeface="Bariol" panose="02000506040000020003" pitchFamily="2" charset="0"/>
              <a:sym typeface="Calibri"/>
            </a:endParaRPr>
          </a:p>
          <a:p>
            <a:r>
              <a:rPr lang="en-US" sz="2400" i="1" dirty="0">
                <a:solidFill>
                  <a:schemeClr val="bg1"/>
                </a:solidFill>
                <a:latin typeface="Bariol" panose="02000506040000020003" pitchFamily="2" charset="0"/>
              </a:rPr>
              <a:t>Act 1:12 Then returned they unto Jerusalem from the mount called Olivet, which is from Jerusalem a sabbath day's journey. 13 And when they were come in, they went up into an upper room, where abode both Peter, and James, and John, and Andrew, Philip, and Thomas, Bartholomew, and Matthew, James [the son] of Alphaeus, and Simon </a:t>
            </a:r>
            <a:r>
              <a:rPr lang="en-US" sz="2400" i="1" dirty="0" err="1">
                <a:solidFill>
                  <a:schemeClr val="bg1"/>
                </a:solidFill>
                <a:latin typeface="Bariol" panose="02000506040000020003" pitchFamily="2" charset="0"/>
              </a:rPr>
              <a:t>Zelotes</a:t>
            </a:r>
            <a:r>
              <a:rPr lang="en-US" sz="2400" i="1" dirty="0">
                <a:solidFill>
                  <a:schemeClr val="bg1"/>
                </a:solidFill>
                <a:latin typeface="Bariol" panose="02000506040000020003" pitchFamily="2" charset="0"/>
              </a:rPr>
              <a:t>, and Judas [the brother] of James. 14 These all continued with one accord in prayer and supplication, with the women, and Mary the mother of Jesus, and with his brethren.</a:t>
            </a:r>
            <a:endParaRPr kumimoji="0" lang="en-US" sz="2400" i="1" u="none" strike="noStrike" cap="none" spc="0" normalizeH="0" baseline="0" dirty="0">
              <a:ln>
                <a:noFill/>
              </a:ln>
              <a:solidFill>
                <a:schemeClr val="bg1"/>
              </a:solidFill>
              <a:effectLst/>
              <a:uFillTx/>
              <a:latin typeface="Bariol" panose="02000506040000020003" pitchFamily="2" charset="0"/>
              <a:sym typeface="Calibri"/>
            </a:endParaRPr>
          </a:p>
        </p:txBody>
      </p:sp>
    </p:spTree>
    <p:extLst>
      <p:ext uri="{BB962C8B-B14F-4D97-AF65-F5344CB8AC3E}">
        <p14:creationId xmlns:p14="http://schemas.microsoft.com/office/powerpoint/2010/main" val="41163131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praying ministry.</a:t>
            </a:r>
            <a:endParaRPr lang="en-US" dirty="0"/>
          </a:p>
        </p:txBody>
      </p:sp>
      <p:sp>
        <p:nvSpPr>
          <p:cNvPr id="2" name="TextBox 1">
            <a:extLst>
              <a:ext uri="{FF2B5EF4-FFF2-40B4-BE49-F238E27FC236}">
                <a16:creationId xmlns:a16="http://schemas.microsoft.com/office/drawing/2014/main" id="{8F78F8A5-CA9B-074E-9F34-AB57F7C4976A}"/>
              </a:ext>
            </a:extLst>
          </p:cNvPr>
          <p:cNvSpPr txBox="1"/>
          <p:nvPr/>
        </p:nvSpPr>
        <p:spPr>
          <a:xfrm>
            <a:off x="536028" y="2112579"/>
            <a:ext cx="11240502"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i="1" dirty="0">
                <a:solidFill>
                  <a:schemeClr val="bg1"/>
                </a:solidFill>
                <a:latin typeface="Bariol" panose="02000506040000020003" pitchFamily="2" charset="0"/>
              </a:rPr>
              <a:t>Act 2:42 And they continued </a:t>
            </a:r>
            <a:r>
              <a:rPr lang="en-US" sz="2400" i="1" dirty="0" err="1">
                <a:solidFill>
                  <a:schemeClr val="bg1"/>
                </a:solidFill>
                <a:latin typeface="Bariol" panose="02000506040000020003" pitchFamily="2" charset="0"/>
              </a:rPr>
              <a:t>stedfastly</a:t>
            </a:r>
            <a:r>
              <a:rPr lang="en-US" sz="2400" i="1" dirty="0">
                <a:solidFill>
                  <a:schemeClr val="bg1"/>
                </a:solidFill>
                <a:latin typeface="Bariol" panose="02000506040000020003" pitchFamily="2" charset="0"/>
              </a:rPr>
              <a:t> in the apostles' doctrine and fellowship, and in breaking of bread, and in prayers...And the Lord added to the church daily such as should be saved.</a:t>
            </a:r>
            <a:endParaRPr kumimoji="0" lang="en-US" sz="2400" i="1" u="none" strike="noStrike" cap="none" spc="0" normalizeH="0" baseline="0" dirty="0">
              <a:ln>
                <a:noFill/>
              </a:ln>
              <a:solidFill>
                <a:schemeClr val="bg1"/>
              </a:solidFill>
              <a:effectLst/>
              <a:uFillTx/>
              <a:latin typeface="Bariol" panose="02000506040000020003" pitchFamily="2" charset="0"/>
              <a:sym typeface="Calibri"/>
            </a:endParaRPr>
          </a:p>
        </p:txBody>
      </p:sp>
    </p:spTree>
    <p:extLst>
      <p:ext uri="{BB962C8B-B14F-4D97-AF65-F5344CB8AC3E}">
        <p14:creationId xmlns:p14="http://schemas.microsoft.com/office/powerpoint/2010/main" val="39099967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3" name="Picture 2" descr="A person reading a book&#10;&#10;Description automatically generated">
            <a:extLst>
              <a:ext uri="{FF2B5EF4-FFF2-40B4-BE49-F238E27FC236}">
                <a16:creationId xmlns:a16="http://schemas.microsoft.com/office/drawing/2014/main" id="{9F0E1506-48C2-DA4B-B7F2-1F8D5A18C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73" y="-666580"/>
            <a:ext cx="12739816" cy="8493211"/>
          </a:xfrm>
          <a:prstGeom prst="rect">
            <a:avLst/>
          </a:prstGeom>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prepared ministry.</a:t>
            </a:r>
            <a:endParaRPr dirty="0"/>
          </a:p>
        </p:txBody>
      </p:sp>
    </p:spTree>
    <p:extLst>
      <p:ext uri="{BB962C8B-B14F-4D97-AF65-F5344CB8AC3E}">
        <p14:creationId xmlns:p14="http://schemas.microsoft.com/office/powerpoint/2010/main" val="1370392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prepared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u="sng" dirty="0">
                <a:solidFill>
                  <a:schemeClr val="bg1"/>
                </a:solidFill>
                <a:latin typeface="Bariol" panose="02000506040000020003" pitchFamily="2" charset="0"/>
              </a:rPr>
              <a:t>Prepared through Sovereign Oversight</a:t>
            </a:r>
          </a:p>
          <a:p>
            <a:br>
              <a:rPr lang="en-US" dirty="0"/>
            </a:br>
            <a:br>
              <a:rPr lang="en-US" dirty="0"/>
            </a:b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2231693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prepared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u="sng" dirty="0">
                <a:solidFill>
                  <a:schemeClr val="bg1"/>
                </a:solidFill>
                <a:latin typeface="Bariol" panose="02000506040000020003" pitchFamily="2" charset="0"/>
              </a:rPr>
              <a:t>Prepared through Sovereign Oversight</a:t>
            </a:r>
          </a:p>
          <a:p>
            <a:endParaRPr lang="en-US" sz="2400" i="1" dirty="0">
              <a:solidFill>
                <a:schemeClr val="bg1"/>
              </a:solidFill>
              <a:latin typeface="Bariol" panose="02000506040000020003" pitchFamily="2" charset="0"/>
            </a:endParaRPr>
          </a:p>
          <a:p>
            <a:r>
              <a:rPr lang="en-US" sz="2400" i="1" dirty="0">
                <a:solidFill>
                  <a:schemeClr val="bg1"/>
                </a:solidFill>
                <a:latin typeface="Bariol" panose="02000506040000020003" pitchFamily="2" charset="0"/>
              </a:rPr>
              <a:t>In Acts 2 the apostles were mocked.</a:t>
            </a:r>
          </a:p>
          <a:p>
            <a:r>
              <a:rPr lang="en-US" sz="2400" i="1" dirty="0">
                <a:solidFill>
                  <a:schemeClr val="bg1"/>
                </a:solidFill>
                <a:latin typeface="Bariol" panose="02000506040000020003" pitchFamily="2" charset="0"/>
              </a:rPr>
              <a:t>In Acts 4 they were detained and threatened</a:t>
            </a:r>
          </a:p>
          <a:p>
            <a:r>
              <a:rPr lang="en-US" sz="2400" i="1" dirty="0">
                <a:solidFill>
                  <a:schemeClr val="bg1"/>
                </a:solidFill>
                <a:latin typeface="Bariol" panose="02000506040000020003" pitchFamily="2" charset="0"/>
              </a:rPr>
              <a:t>In Acts 5 they were beat</a:t>
            </a:r>
          </a:p>
          <a:p>
            <a:r>
              <a:rPr lang="en-US" sz="2400" i="1" dirty="0">
                <a:solidFill>
                  <a:schemeClr val="bg1"/>
                </a:solidFill>
                <a:latin typeface="Bariol" panose="02000506040000020003" pitchFamily="2" charset="0"/>
              </a:rPr>
              <a:t>In Acts 7 Stephen was stoned to death</a:t>
            </a:r>
          </a:p>
          <a:p>
            <a:br>
              <a:rPr lang="en-US" sz="2400" i="1" dirty="0">
                <a:solidFill>
                  <a:schemeClr val="bg1"/>
                </a:solidFill>
                <a:latin typeface="Bariol" panose="02000506040000020003" pitchFamily="2" charset="0"/>
              </a:rPr>
            </a:br>
            <a:br>
              <a:rPr lang="en-US" sz="2400" i="1" dirty="0">
                <a:solidFill>
                  <a:schemeClr val="bg1"/>
                </a:solidFill>
                <a:latin typeface="Bariol" panose="02000506040000020003" pitchFamily="2" charset="0"/>
              </a:rPr>
            </a:br>
            <a:br>
              <a:rPr lang="en-US" sz="2400" i="1" dirty="0">
                <a:solidFill>
                  <a:schemeClr val="bg1"/>
                </a:solidFill>
                <a:latin typeface="Bariol" panose="02000506040000020003" pitchFamily="2" charset="0"/>
              </a:rPr>
            </a:br>
            <a:endParaRPr kumimoji="0" lang="en-US" sz="2400" i="1" u="none" strike="noStrike" cap="none" spc="0" normalizeH="0" baseline="0" dirty="0">
              <a:ln>
                <a:noFill/>
              </a:ln>
              <a:solidFill>
                <a:schemeClr val="bg1"/>
              </a:solidFill>
              <a:effectLst/>
              <a:uFillTx/>
              <a:latin typeface="Bariol" panose="02000506040000020003" pitchFamily="2" charset="0"/>
              <a:sym typeface="Calibri"/>
            </a:endParaRPr>
          </a:p>
        </p:txBody>
      </p:sp>
    </p:spTree>
    <p:extLst>
      <p:ext uri="{BB962C8B-B14F-4D97-AF65-F5344CB8AC3E}">
        <p14:creationId xmlns:p14="http://schemas.microsoft.com/office/powerpoint/2010/main" val="27881707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u="none" dirty="0"/>
              <a:t>C&amp;YA must be a prepared ministry.</a:t>
            </a:r>
            <a:endParaRPr dirty="0"/>
          </a:p>
        </p:txBody>
      </p:sp>
      <p:sp>
        <p:nvSpPr>
          <p:cNvPr id="2" name="TextBox 1">
            <a:extLst>
              <a:ext uri="{FF2B5EF4-FFF2-40B4-BE49-F238E27FC236}">
                <a16:creationId xmlns:a16="http://schemas.microsoft.com/office/drawing/2014/main" id="{A3181445-7188-E74D-9D7B-8C578D93007F}"/>
              </a:ext>
            </a:extLst>
          </p:cNvPr>
          <p:cNvSpPr txBox="1"/>
          <p:nvPr/>
        </p:nvSpPr>
        <p:spPr>
          <a:xfrm>
            <a:off x="536028" y="1690688"/>
            <a:ext cx="10817772" cy="2769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u="sng" dirty="0">
                <a:solidFill>
                  <a:schemeClr val="bg1"/>
                </a:solidFill>
                <a:latin typeface="Bariol" panose="02000506040000020003" pitchFamily="2" charset="0"/>
              </a:rPr>
              <a:t>Prepared through Sovereign Oversight</a:t>
            </a:r>
          </a:p>
          <a:p>
            <a:endParaRPr lang="en-US" sz="2400" i="1" dirty="0">
              <a:solidFill>
                <a:schemeClr val="bg1"/>
              </a:solidFill>
              <a:latin typeface="Bariol" panose="02000506040000020003" pitchFamily="2" charset="0"/>
            </a:endParaRPr>
          </a:p>
          <a:p>
            <a:r>
              <a:rPr lang="en-US" sz="2400" i="1" dirty="0">
                <a:solidFill>
                  <a:schemeClr val="bg1"/>
                </a:solidFill>
                <a:latin typeface="Bariol" panose="02000506040000020003" pitchFamily="2" charset="0"/>
              </a:rPr>
              <a:t>Act 8:1 And Saul was consenting unto his death. And at that time there was a great persecution against the church which was at Jerusalem; and they were all scattered abroad throughout the regions of Judaea and Samaria, except the apostles.</a:t>
            </a:r>
          </a:p>
          <a:p>
            <a:br>
              <a:rPr lang="en-US" dirty="0"/>
            </a:br>
            <a:br>
              <a:rPr lang="en-US" dirty="0"/>
            </a:b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69099329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TotalTime>
  <Words>1021</Words>
  <Application>Microsoft Macintosh PowerPoint</Application>
  <PresentationFormat>Widescreen</PresentationFormat>
  <Paragraphs>55</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Bariol</vt:lpstr>
      <vt:lpstr>Bariol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Brandon Briscoe</cp:lastModifiedBy>
  <cp:revision>10</cp:revision>
  <dcterms:modified xsi:type="dcterms:W3CDTF">2019-12-14T23:01:54Z</dcterms:modified>
</cp:coreProperties>
</file>