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6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57024926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49012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47677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382572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871438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217708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754181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980148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329688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897104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483228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8751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904556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4720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402861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128183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712377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71100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76808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lgn="l" rtl="0">
              <a:spcBef>
                <a:spcPts val="0"/>
              </a:spcBef>
              <a:buClr>
                <a:schemeClr val="dk1"/>
              </a:buClr>
              <a:buSzPct val="36666"/>
              <a:buFont typeface="Arial"/>
              <a:buNone/>
            </a:pPr>
            <a:r>
              <a:rPr lang="en" sz="3000" b="1" u="sng">
                <a:highlight>
                  <a:srgbClr val="FFFFFF"/>
                </a:highlight>
              </a:rPr>
              <a:t>Not Just Men, But Leaders</a:t>
            </a:r>
          </a:p>
          <a:p>
            <a:pPr lvl="0" algn="l" rtl="0">
              <a:spcBef>
                <a:spcPts val="0"/>
              </a:spcBef>
              <a:buClr>
                <a:schemeClr val="dk1"/>
              </a:buClr>
              <a:buSzPct val="45833"/>
              <a:buFont typeface="Arial"/>
              <a:buNone/>
            </a:pPr>
            <a:r>
              <a:rPr lang="en" sz="2400" b="1" u="sng">
                <a:highlight>
                  <a:srgbClr val="FFFFFF"/>
                </a:highlight>
              </a:rPr>
              <a:t>Acts 1</a:t>
            </a:r>
          </a:p>
          <a:p>
            <a:pPr lvl="0">
              <a:spcBef>
                <a:spcPts val="0"/>
              </a:spcBef>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Clr>
                <a:schemeClr val="dk1"/>
              </a:buClr>
              <a:buSzPct val="25000"/>
              <a:buFont typeface="Arial"/>
              <a:buNone/>
            </a:pPr>
            <a:r>
              <a:rPr lang="en" sz="4800" b="1" u="sng"/>
              <a:t>ACTS I</a:t>
            </a:r>
          </a:p>
        </p:txBody>
      </p:sp>
      <p:sp>
        <p:nvSpPr>
          <p:cNvPr id="103" name="Shape 103"/>
          <p:cNvSpPr txBox="1">
            <a:spLocks noGrp="1"/>
          </p:cNvSpPr>
          <p:nvPr>
            <p:ph type="body" idx="1"/>
          </p:nvPr>
        </p:nvSpPr>
        <p:spPr>
          <a:xfrm>
            <a:off x="311700" y="1507575"/>
            <a:ext cx="8520600" cy="30612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b="1">
                <a:solidFill>
                  <a:schemeClr val="dk1"/>
                </a:solidFill>
              </a:rPr>
              <a:t>A Meeting with God’s Main Men</a:t>
            </a:r>
          </a:p>
          <a:p>
            <a:pPr lvl="0" rtl="0">
              <a:lnSpc>
                <a:spcPct val="100000"/>
              </a:lnSpc>
              <a:spcBef>
                <a:spcPts val="0"/>
              </a:spcBef>
              <a:spcAft>
                <a:spcPts val="0"/>
              </a:spcAft>
              <a:buNone/>
            </a:pPr>
            <a:endParaRPr sz="1200" i="1">
              <a:solidFill>
                <a:schemeClr val="dk1"/>
              </a:solidFill>
              <a:highlight>
                <a:srgbClr val="FFFF00"/>
              </a:highlight>
            </a:endParaRPr>
          </a:p>
          <a:p>
            <a:pPr lvl="0" rtl="0">
              <a:lnSpc>
                <a:spcPct val="100000"/>
              </a:lnSpc>
              <a:spcBef>
                <a:spcPts val="0"/>
              </a:spcBef>
              <a:spcAft>
                <a:spcPts val="0"/>
              </a:spcAft>
              <a:buClr>
                <a:schemeClr val="dk1"/>
              </a:buClr>
              <a:buSzPct val="61111"/>
              <a:buFont typeface="Arial"/>
              <a:buNone/>
            </a:pPr>
            <a:r>
              <a:rPr lang="en" i="1">
                <a:solidFill>
                  <a:schemeClr val="dk1"/>
                </a:solidFill>
                <a:highlight>
                  <a:srgbClr val="FFFF00"/>
                </a:highlight>
              </a:rPr>
              <a:t>Acts 1:12 Then returned they unto Jerusalem from the mount called Olivet, which is from Jerusalem a sabbath day's journey. 13 And when they were come in, they went up into an upper room, where abode both Peter, and James, and John, and Andrew, Philip, and Thomas, Bartholomew, and Matthew, James the son of Alphaeus, and Simon Zelotes, and Judas the brother of James. </a:t>
            </a:r>
          </a:p>
          <a:p>
            <a:pPr lvl="0" rtl="0">
              <a:lnSpc>
                <a:spcPct val="100000"/>
              </a:lnSpc>
              <a:spcBef>
                <a:spcPts val="0"/>
              </a:spcBef>
              <a:spcAft>
                <a:spcPts val="0"/>
              </a:spcAft>
              <a:buClr>
                <a:schemeClr val="dk1"/>
              </a:buClr>
              <a:buSzPct val="91666"/>
              <a:buFont typeface="Arial"/>
              <a:buNone/>
            </a:pPr>
            <a:endParaRPr sz="1200" i="1">
              <a:solidFill>
                <a:schemeClr val="dk1"/>
              </a:solidFill>
              <a:highlight>
                <a:srgbClr val="FFFFFF"/>
              </a:highlight>
            </a:endParaRPr>
          </a:p>
          <a:p>
            <a:pPr lvl="0" rtl="0">
              <a:spcBef>
                <a:spcPts val="0"/>
              </a:spcBef>
              <a:buClr>
                <a:srgbClr val="000000"/>
              </a:buClr>
              <a:buSzPct val="61111"/>
              <a:buFont typeface="Arial"/>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311700" y="519400"/>
            <a:ext cx="8520600" cy="41046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b="1">
                <a:solidFill>
                  <a:schemeClr val="dk1"/>
                </a:solidFill>
              </a:rPr>
              <a:t>Jesus is Preparing them to Go</a:t>
            </a:r>
          </a:p>
          <a:p>
            <a:pPr lvl="0" rtl="0">
              <a:lnSpc>
                <a:spcPct val="100000"/>
              </a:lnSpc>
              <a:spcBef>
                <a:spcPts val="0"/>
              </a:spcBef>
              <a:spcAft>
                <a:spcPts val="0"/>
              </a:spcAft>
              <a:buNone/>
            </a:pPr>
            <a:endParaRPr b="1">
              <a:solidFill>
                <a:schemeClr val="dk1"/>
              </a:solidFill>
              <a:highlight>
                <a:srgbClr val="FFFFFF"/>
              </a:highlight>
            </a:endParaRPr>
          </a:p>
          <a:p>
            <a:pPr lvl="0" rtl="0">
              <a:lnSpc>
                <a:spcPct val="100000"/>
              </a:lnSpc>
              <a:spcBef>
                <a:spcPts val="0"/>
              </a:spcBef>
              <a:spcAft>
                <a:spcPts val="0"/>
              </a:spcAft>
              <a:buNone/>
            </a:pPr>
            <a:r>
              <a:rPr lang="en" b="1" i="1">
                <a:solidFill>
                  <a:schemeClr val="dk1"/>
                </a:solidFill>
                <a:highlight>
                  <a:srgbClr val="FFFF00"/>
                </a:highlight>
              </a:rPr>
              <a:t>4 </a:t>
            </a:r>
            <a:r>
              <a:rPr lang="en" i="1">
                <a:solidFill>
                  <a:schemeClr val="dk1"/>
                </a:solidFill>
                <a:highlight>
                  <a:srgbClr val="FFFF00"/>
                </a:highlight>
              </a:rPr>
              <a:t>And, being assembled together with them, commanded them that they should not depart from Jerusalem, but wait for the promise of the Father, which, saith he, ye have heard of me. </a:t>
            </a:r>
            <a:r>
              <a:rPr lang="en" b="1" i="1">
                <a:solidFill>
                  <a:schemeClr val="dk1"/>
                </a:solidFill>
                <a:highlight>
                  <a:srgbClr val="FFFF00"/>
                </a:highlight>
              </a:rPr>
              <a:t>5 </a:t>
            </a:r>
            <a:r>
              <a:rPr lang="en" i="1">
                <a:solidFill>
                  <a:schemeClr val="dk1"/>
                </a:solidFill>
                <a:highlight>
                  <a:srgbClr val="FFFF00"/>
                </a:highlight>
              </a:rPr>
              <a:t>For John truly baptized with water; but ye shall be baptized with the Holy Ghost not many days hence. </a:t>
            </a: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r>
              <a:rPr lang="en" sz="2400" b="1" u="sng">
                <a:solidFill>
                  <a:schemeClr val="dk1"/>
                </a:solidFill>
                <a:highlight>
                  <a:srgbClr val="FFFFFF"/>
                </a:highlight>
              </a:rPr>
              <a:t>Jesus emphasizes being equipped for the mission - the empowerment of God’s Spirit….</a:t>
            </a:r>
          </a:p>
          <a:p>
            <a:pPr lvl="0" rtl="0">
              <a:lnSpc>
                <a:spcPct val="100000"/>
              </a:lnSpc>
              <a:spcBef>
                <a:spcPts val="0"/>
              </a:spcBef>
              <a:spcAft>
                <a:spcPts val="0"/>
              </a:spcAft>
              <a:buNone/>
            </a:pPr>
            <a:endParaRPr sz="2400" b="1" u="sng">
              <a:solidFill>
                <a:schemeClr val="dk1"/>
              </a:solidFill>
              <a:highlight>
                <a:srgbClr val="FFFFFF"/>
              </a:highlight>
            </a:endParaRPr>
          </a:p>
          <a:p>
            <a:pPr lvl="0" rtl="0">
              <a:lnSpc>
                <a:spcPct val="100000"/>
              </a:lnSpc>
              <a:spcBef>
                <a:spcPts val="0"/>
              </a:spcBef>
              <a:spcAft>
                <a:spcPts val="0"/>
              </a:spcAft>
              <a:buNone/>
            </a:pPr>
            <a:r>
              <a:rPr lang="en" sz="2400" b="1" u="sng">
                <a:solidFill>
                  <a:schemeClr val="dk1"/>
                </a:solidFill>
                <a:highlight>
                  <a:srgbClr val="FFFFFF"/>
                </a:highlight>
              </a:rPr>
              <a:t>Yet the disciples attention us on other things </a:t>
            </a:r>
          </a:p>
          <a:p>
            <a:pPr lvl="0" rtl="0">
              <a:lnSpc>
                <a:spcPct val="100000"/>
              </a:lnSpc>
              <a:spcBef>
                <a:spcPts val="0"/>
              </a:spcBef>
              <a:spcAft>
                <a:spcPts val="0"/>
              </a:spcAft>
              <a:buNone/>
            </a:pPr>
            <a:endParaRPr sz="2400" b="1" u="sng">
              <a:solidFill>
                <a:schemeClr val="dk1"/>
              </a:solidFill>
              <a:highlight>
                <a:srgbClr val="FFFFFF"/>
              </a:highlight>
            </a:endParaRP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sz="1200" i="1">
              <a:solidFill>
                <a:schemeClr val="dk1"/>
              </a:solidFill>
              <a:highlight>
                <a:srgbClr val="FFFFFF"/>
              </a:highlight>
            </a:endParaRPr>
          </a:p>
          <a:p>
            <a:pPr lvl="0" rtl="0">
              <a:spcBef>
                <a:spcPts val="0"/>
              </a:spcBef>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311700" y="519400"/>
            <a:ext cx="8520600" cy="41046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b="1">
                <a:solidFill>
                  <a:schemeClr val="dk1"/>
                </a:solidFill>
              </a:rPr>
              <a:t>Jesus is Preparing them to Go</a:t>
            </a:r>
          </a:p>
          <a:p>
            <a:pPr lvl="0" rtl="0">
              <a:lnSpc>
                <a:spcPct val="100000"/>
              </a:lnSpc>
              <a:spcBef>
                <a:spcPts val="0"/>
              </a:spcBef>
              <a:spcAft>
                <a:spcPts val="0"/>
              </a:spcAft>
              <a:buNone/>
            </a:pPr>
            <a:endParaRPr b="1">
              <a:solidFill>
                <a:schemeClr val="dk1"/>
              </a:solidFill>
              <a:highlight>
                <a:srgbClr val="FFFFFF"/>
              </a:highlight>
            </a:endParaRPr>
          </a:p>
          <a:p>
            <a:pPr lvl="0" rtl="0">
              <a:lnSpc>
                <a:spcPct val="100000"/>
              </a:lnSpc>
              <a:spcBef>
                <a:spcPts val="0"/>
              </a:spcBef>
              <a:spcAft>
                <a:spcPts val="0"/>
              </a:spcAft>
              <a:buNone/>
            </a:pPr>
            <a:r>
              <a:rPr lang="en" b="1" i="1">
                <a:solidFill>
                  <a:schemeClr val="dk1"/>
                </a:solidFill>
                <a:highlight>
                  <a:srgbClr val="FFFF00"/>
                </a:highlight>
              </a:rPr>
              <a:t>6 </a:t>
            </a:r>
            <a:r>
              <a:rPr lang="en" i="1">
                <a:solidFill>
                  <a:schemeClr val="dk1"/>
                </a:solidFill>
                <a:highlight>
                  <a:srgbClr val="FFFF00"/>
                </a:highlight>
              </a:rPr>
              <a:t>When they therefore were come together, they asked of him, saying, </a:t>
            </a:r>
            <a:r>
              <a:rPr lang="en" i="1" u="sng">
                <a:solidFill>
                  <a:schemeClr val="dk1"/>
                </a:solidFill>
                <a:highlight>
                  <a:srgbClr val="FFFF00"/>
                </a:highlight>
              </a:rPr>
              <a:t>Lord, wilt thou at this time restore again the kingdom to Israel?</a:t>
            </a:r>
          </a:p>
          <a:p>
            <a:pPr lvl="0" rtl="0">
              <a:lnSpc>
                <a:spcPct val="100000"/>
              </a:lnSpc>
              <a:spcBef>
                <a:spcPts val="0"/>
              </a:spcBef>
              <a:spcAft>
                <a:spcPts val="0"/>
              </a:spcAft>
              <a:buNone/>
            </a:pPr>
            <a:r>
              <a:rPr lang="en" b="1" i="1">
                <a:solidFill>
                  <a:schemeClr val="dk1"/>
                </a:solidFill>
                <a:highlight>
                  <a:srgbClr val="FFFF00"/>
                </a:highlight>
              </a:rPr>
              <a:t>7 </a:t>
            </a:r>
            <a:r>
              <a:rPr lang="en" i="1">
                <a:solidFill>
                  <a:schemeClr val="dk1"/>
                </a:solidFill>
                <a:highlight>
                  <a:srgbClr val="FFFF00"/>
                </a:highlight>
              </a:rPr>
              <a:t>And he said unto them,</a:t>
            </a:r>
            <a:r>
              <a:rPr lang="en" i="1" u="sng">
                <a:solidFill>
                  <a:schemeClr val="dk1"/>
                </a:solidFill>
                <a:highlight>
                  <a:srgbClr val="FFFF00"/>
                </a:highlight>
              </a:rPr>
              <a:t> It is not for you to know the times or the seasons, which the Father hath put in his own power. </a:t>
            </a: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r>
              <a:rPr lang="en" sz="2400" b="1" u="sng">
                <a:solidFill>
                  <a:schemeClr val="dk1"/>
                </a:solidFill>
                <a:highlight>
                  <a:srgbClr val="FFFFFF"/>
                </a:highlight>
              </a:rPr>
              <a:t>The disciples are struggling with prioritizing what Christ is prioritizing, not out of wickedness but out of immaturity. </a:t>
            </a: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sz="1200" i="1">
              <a:solidFill>
                <a:schemeClr val="dk1"/>
              </a:solidFill>
              <a:highlight>
                <a:srgbClr val="FFFFFF"/>
              </a:highlight>
            </a:endParaRPr>
          </a:p>
          <a:p>
            <a:pPr lvl="0" rtl="0">
              <a:spcBef>
                <a:spcPts val="0"/>
              </a:spcBef>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4800" b="1">
                <a:solidFill>
                  <a:srgbClr val="FFFFFF"/>
                </a:solidFill>
                <a:highlight>
                  <a:srgbClr val="FF00FF"/>
                </a:highlight>
              </a:rPr>
              <a:t>KEY POINT #4: </a:t>
            </a:r>
          </a:p>
          <a:p>
            <a:pPr lvl="0" rtl="0">
              <a:lnSpc>
                <a:spcPct val="100000"/>
              </a:lnSpc>
              <a:spcBef>
                <a:spcPts val="0"/>
              </a:spcBef>
              <a:spcAft>
                <a:spcPts val="0"/>
              </a:spcAft>
              <a:buClr>
                <a:srgbClr val="000000"/>
              </a:buClr>
              <a:buSzPct val="36666"/>
              <a:buFont typeface="Arial"/>
              <a:buNone/>
            </a:pPr>
            <a:r>
              <a:rPr lang="en" sz="3000" b="1">
                <a:solidFill>
                  <a:srgbClr val="FFFFFF"/>
                </a:solidFill>
                <a:highlight>
                  <a:srgbClr val="FF00FF"/>
                </a:highlight>
              </a:rPr>
              <a:t>Developing leaders often struggle with prioritizing great things over </a:t>
            </a:r>
            <a:r>
              <a:rPr lang="en" sz="3000" b="1" u="sng">
                <a:solidFill>
                  <a:srgbClr val="FFFFFF"/>
                </a:solidFill>
                <a:highlight>
                  <a:srgbClr val="FF00FF"/>
                </a:highlight>
              </a:rPr>
              <a:t>great things that are needful.</a:t>
            </a:r>
          </a:p>
          <a:p>
            <a:pPr lvl="0" rtl="0">
              <a:lnSpc>
                <a:spcPct val="100000"/>
              </a:lnSpc>
              <a:spcBef>
                <a:spcPts val="0"/>
              </a:spcBef>
              <a:spcAft>
                <a:spcPts val="0"/>
              </a:spcAft>
              <a:buNone/>
            </a:pPr>
            <a:endParaRPr sz="3000" b="1">
              <a:solidFill>
                <a:srgbClr val="FFFFFF"/>
              </a:solidFill>
              <a:highlight>
                <a:srgbClr val="FF00FF"/>
              </a:highlight>
            </a:endParaRPr>
          </a:p>
          <a:p>
            <a:pPr lvl="0" rtl="0">
              <a:lnSpc>
                <a:spcPct val="100000"/>
              </a:lnSpc>
              <a:spcBef>
                <a:spcPts val="0"/>
              </a:spcBef>
              <a:spcAft>
                <a:spcPts val="0"/>
              </a:spcAft>
              <a:buNone/>
            </a:pPr>
            <a:endParaRPr sz="3000" b="1">
              <a:solidFill>
                <a:srgbClr val="FFFFFF"/>
              </a:solidFill>
              <a:highlight>
                <a:srgbClr val="FF00FF"/>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311700" y="519400"/>
            <a:ext cx="8520600" cy="41046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b="1">
                <a:solidFill>
                  <a:schemeClr val="dk1"/>
                </a:solidFill>
              </a:rPr>
              <a:t>Jesus Resets the Priority</a:t>
            </a:r>
          </a:p>
          <a:p>
            <a:pPr lvl="0" rtl="0">
              <a:lnSpc>
                <a:spcPct val="100000"/>
              </a:lnSpc>
              <a:spcBef>
                <a:spcPts val="0"/>
              </a:spcBef>
              <a:spcAft>
                <a:spcPts val="0"/>
              </a:spcAft>
              <a:buNone/>
            </a:pPr>
            <a:endParaRPr sz="1200" b="1" u="sng">
              <a:solidFill>
                <a:schemeClr val="dk1"/>
              </a:solidFill>
              <a:highlight>
                <a:srgbClr val="FFFFFF"/>
              </a:highlight>
            </a:endParaRPr>
          </a:p>
          <a:p>
            <a:pPr lvl="0" rtl="0">
              <a:lnSpc>
                <a:spcPct val="100000"/>
              </a:lnSpc>
              <a:spcBef>
                <a:spcPts val="0"/>
              </a:spcBef>
              <a:spcAft>
                <a:spcPts val="0"/>
              </a:spcAft>
              <a:buNone/>
            </a:pPr>
            <a:r>
              <a:rPr lang="en" b="1" i="1">
                <a:solidFill>
                  <a:schemeClr val="dk1"/>
                </a:solidFill>
                <a:highlight>
                  <a:srgbClr val="FFFF00"/>
                </a:highlight>
              </a:rPr>
              <a:t>8 </a:t>
            </a:r>
            <a:r>
              <a:rPr lang="en" i="1">
                <a:solidFill>
                  <a:schemeClr val="dk1"/>
                </a:solidFill>
                <a:highlight>
                  <a:srgbClr val="FFFF00"/>
                </a:highlight>
              </a:rPr>
              <a:t>But ye shall receive power, after that the Holy Ghost is come upon you: and ye shall be witnesses unto me both in Jerusalem, and in all Judaea, and in Samaria, and unto the uttermost part of the earth.</a:t>
            </a:r>
          </a:p>
          <a:p>
            <a:pPr lvl="0" rtl="0">
              <a:lnSpc>
                <a:spcPct val="100000"/>
              </a:lnSpc>
              <a:spcBef>
                <a:spcPts val="0"/>
              </a:spcBef>
              <a:spcAft>
                <a:spcPts val="0"/>
              </a:spcAft>
              <a:buNone/>
            </a:pPr>
            <a:endParaRPr b="1" i="1">
              <a:solidFill>
                <a:schemeClr val="dk1"/>
              </a:solidFill>
              <a:highlight>
                <a:srgbClr val="FFFF00"/>
              </a:highlight>
            </a:endParaRPr>
          </a:p>
          <a:p>
            <a:pPr lvl="0" rtl="0">
              <a:lnSpc>
                <a:spcPct val="100000"/>
              </a:lnSpc>
              <a:spcBef>
                <a:spcPts val="0"/>
              </a:spcBef>
              <a:spcAft>
                <a:spcPts val="0"/>
              </a:spcAft>
              <a:buClr>
                <a:srgbClr val="000000"/>
              </a:buClr>
              <a:buSzPct val="45833"/>
              <a:buFont typeface="Arial"/>
              <a:buNone/>
            </a:pPr>
            <a:r>
              <a:rPr lang="en" sz="2400" b="1" u="sng">
                <a:solidFill>
                  <a:schemeClr val="dk1"/>
                </a:solidFill>
                <a:highlight>
                  <a:srgbClr val="FFFFFF"/>
                </a:highlight>
              </a:rPr>
              <a:t>Mission: I want you to be empowered to witness to the world.</a:t>
            </a: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sz="1200" i="1">
              <a:solidFill>
                <a:schemeClr val="dk1"/>
              </a:solidFill>
              <a:highlight>
                <a:srgbClr val="FFFFFF"/>
              </a:highlight>
            </a:endParaRPr>
          </a:p>
          <a:p>
            <a:pPr lvl="0" rtl="0">
              <a:spcBef>
                <a:spcPts val="0"/>
              </a:spcBef>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311700" y="519400"/>
            <a:ext cx="8520600" cy="41046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b="1">
                <a:solidFill>
                  <a:schemeClr val="dk1"/>
                </a:solidFill>
              </a:rPr>
              <a:t>Jesus Resets the Priority</a:t>
            </a:r>
          </a:p>
          <a:p>
            <a:pPr lvl="0" rtl="0">
              <a:lnSpc>
                <a:spcPct val="100000"/>
              </a:lnSpc>
              <a:spcBef>
                <a:spcPts val="0"/>
              </a:spcBef>
              <a:spcAft>
                <a:spcPts val="0"/>
              </a:spcAft>
              <a:buNone/>
            </a:pPr>
            <a:endParaRPr sz="1200" b="1" u="sng">
              <a:solidFill>
                <a:schemeClr val="dk1"/>
              </a:solidFill>
              <a:highlight>
                <a:srgbClr val="FFFFFF"/>
              </a:highlight>
            </a:endParaRPr>
          </a:p>
          <a:p>
            <a:pPr lvl="0" rtl="0">
              <a:lnSpc>
                <a:spcPct val="100000"/>
              </a:lnSpc>
              <a:spcBef>
                <a:spcPts val="0"/>
              </a:spcBef>
              <a:spcAft>
                <a:spcPts val="0"/>
              </a:spcAft>
              <a:buClr>
                <a:schemeClr val="dk1"/>
              </a:buClr>
              <a:buSzPct val="61111"/>
              <a:buFont typeface="Arial"/>
              <a:buNone/>
            </a:pPr>
            <a:r>
              <a:rPr lang="en" b="1" i="1">
                <a:solidFill>
                  <a:schemeClr val="dk1"/>
                </a:solidFill>
                <a:highlight>
                  <a:srgbClr val="FFFF00"/>
                </a:highlight>
              </a:rPr>
              <a:t>9 </a:t>
            </a:r>
            <a:r>
              <a:rPr lang="en" i="1">
                <a:solidFill>
                  <a:schemeClr val="dk1"/>
                </a:solidFill>
                <a:highlight>
                  <a:srgbClr val="FFFF00"/>
                </a:highlight>
              </a:rPr>
              <a:t>And when he had spoken these things, while they beheld, he was taken up; and a cloud received him out of their sight.</a:t>
            </a:r>
            <a:r>
              <a:rPr lang="en" b="1" i="1">
                <a:solidFill>
                  <a:schemeClr val="dk1"/>
                </a:solidFill>
                <a:highlight>
                  <a:srgbClr val="FFFF00"/>
                </a:highlight>
              </a:rPr>
              <a:t>10 </a:t>
            </a:r>
            <a:r>
              <a:rPr lang="en" i="1">
                <a:solidFill>
                  <a:schemeClr val="dk1"/>
                </a:solidFill>
                <a:highlight>
                  <a:srgbClr val="FFFF00"/>
                </a:highlight>
              </a:rPr>
              <a:t>And while they looked stedfastly toward heaven as he went up, behold, two men stood by them in white apparel; </a:t>
            </a:r>
            <a:r>
              <a:rPr lang="en" b="1" i="1">
                <a:solidFill>
                  <a:schemeClr val="dk1"/>
                </a:solidFill>
                <a:highlight>
                  <a:srgbClr val="FFFF00"/>
                </a:highlight>
              </a:rPr>
              <a:t>11 </a:t>
            </a:r>
            <a:r>
              <a:rPr lang="en" i="1">
                <a:solidFill>
                  <a:schemeClr val="dk1"/>
                </a:solidFill>
                <a:highlight>
                  <a:srgbClr val="FFFF00"/>
                </a:highlight>
              </a:rPr>
              <a:t>Which also said, </a:t>
            </a:r>
            <a:r>
              <a:rPr lang="en" i="1" u="sng">
                <a:solidFill>
                  <a:schemeClr val="dk1"/>
                </a:solidFill>
                <a:highlight>
                  <a:srgbClr val="FFFF00"/>
                </a:highlight>
              </a:rPr>
              <a:t>Ye men of Galilee</a:t>
            </a:r>
            <a:r>
              <a:rPr lang="en" i="1">
                <a:solidFill>
                  <a:schemeClr val="dk1"/>
                </a:solidFill>
                <a:highlight>
                  <a:srgbClr val="FFFF00"/>
                </a:highlight>
              </a:rPr>
              <a:t>, why stand ye gazing up into heaven? this same Jesus, which is taken up from you into heaven, shall so come in like manner as ye have seen him go into heaven.</a:t>
            </a: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sz="1200" i="1">
              <a:solidFill>
                <a:schemeClr val="dk1"/>
              </a:solidFill>
              <a:highlight>
                <a:srgbClr val="FFFFFF"/>
              </a:highlight>
            </a:endParaRPr>
          </a:p>
          <a:p>
            <a:pPr lvl="0" rtl="0">
              <a:spcBef>
                <a:spcPts val="0"/>
              </a:spcBef>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4800" b="1">
                <a:solidFill>
                  <a:srgbClr val="FFFFFF"/>
                </a:solidFill>
                <a:highlight>
                  <a:srgbClr val="FF00FF"/>
                </a:highlight>
              </a:rPr>
              <a:t>KEY POINT #5: </a:t>
            </a:r>
          </a:p>
          <a:p>
            <a:pPr lvl="0" rtl="0">
              <a:spcBef>
                <a:spcPts val="0"/>
              </a:spcBef>
              <a:spcAft>
                <a:spcPts val="0"/>
              </a:spcAft>
              <a:buClr>
                <a:schemeClr val="dk1"/>
              </a:buClr>
              <a:buSzPct val="100000"/>
              <a:buFont typeface="Arial"/>
              <a:buNone/>
            </a:pPr>
            <a:endParaRPr sz="1100">
              <a:solidFill>
                <a:schemeClr val="dk1"/>
              </a:solidFill>
            </a:endParaRPr>
          </a:p>
          <a:p>
            <a:pPr lvl="0" rtl="0">
              <a:spcBef>
                <a:spcPts val="0"/>
              </a:spcBef>
              <a:spcAft>
                <a:spcPts val="0"/>
              </a:spcAft>
              <a:buClr>
                <a:schemeClr val="dk1"/>
              </a:buClr>
              <a:buSzPct val="36666"/>
              <a:buFont typeface="Arial"/>
              <a:buNone/>
            </a:pPr>
            <a:r>
              <a:rPr lang="en" sz="3000" b="1">
                <a:solidFill>
                  <a:srgbClr val="FFFFFF"/>
                </a:solidFill>
                <a:highlight>
                  <a:srgbClr val="FF00FF"/>
                </a:highlight>
              </a:rPr>
              <a:t>Leaders recognize that time with Christ gives our lives meaning, demands movement and rejects meandering</a:t>
            </a:r>
          </a:p>
          <a:p>
            <a:pPr lvl="0" rtl="0">
              <a:lnSpc>
                <a:spcPct val="100000"/>
              </a:lnSpc>
              <a:spcBef>
                <a:spcPts val="0"/>
              </a:spcBef>
              <a:spcAft>
                <a:spcPts val="0"/>
              </a:spcAft>
              <a:buNone/>
            </a:pPr>
            <a:endParaRPr sz="3000" b="1">
              <a:solidFill>
                <a:srgbClr val="FFFFFF"/>
              </a:solidFill>
              <a:highlight>
                <a:srgbClr val="FF00FF"/>
              </a:highlight>
            </a:endParaRPr>
          </a:p>
          <a:p>
            <a:pPr lvl="0" rtl="0">
              <a:lnSpc>
                <a:spcPct val="100000"/>
              </a:lnSpc>
              <a:spcBef>
                <a:spcPts val="0"/>
              </a:spcBef>
              <a:spcAft>
                <a:spcPts val="0"/>
              </a:spcAft>
              <a:buNone/>
            </a:pPr>
            <a:endParaRPr sz="3000" b="1">
              <a:solidFill>
                <a:srgbClr val="FFFFFF"/>
              </a:solidFill>
              <a:highlight>
                <a:srgbClr val="FF00FF"/>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311700" y="519400"/>
            <a:ext cx="8520600" cy="41046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b="1">
                <a:solidFill>
                  <a:schemeClr val="dk1"/>
                </a:solidFill>
              </a:rPr>
              <a:t>When we Prioritize What Jesus Prioritizes</a:t>
            </a:r>
          </a:p>
          <a:p>
            <a:pPr lvl="0" rtl="0">
              <a:lnSpc>
                <a:spcPct val="100000"/>
              </a:lnSpc>
              <a:spcBef>
                <a:spcPts val="0"/>
              </a:spcBef>
              <a:spcAft>
                <a:spcPts val="0"/>
              </a:spcAft>
              <a:buNone/>
            </a:pPr>
            <a:endParaRPr sz="1200" b="1" u="sng">
              <a:solidFill>
                <a:schemeClr val="dk1"/>
              </a:solidFill>
              <a:highlight>
                <a:srgbClr val="FFFFFF"/>
              </a:highlight>
            </a:endParaRPr>
          </a:p>
          <a:p>
            <a:pPr lvl="0" rtl="0">
              <a:lnSpc>
                <a:spcPct val="100000"/>
              </a:lnSpc>
              <a:spcBef>
                <a:spcPts val="0"/>
              </a:spcBef>
              <a:spcAft>
                <a:spcPts val="0"/>
              </a:spcAft>
              <a:buNone/>
            </a:pPr>
            <a:r>
              <a:rPr lang="en" i="1">
                <a:solidFill>
                  <a:schemeClr val="dk1"/>
                </a:solidFill>
                <a:highlight>
                  <a:srgbClr val="FFFF00"/>
                </a:highlight>
              </a:rPr>
              <a:t>Acts 1:12 Then returned they unto Jerusalem from the mount called Olivet, which is from Jerusalem a sabbath day's journey. 13 And when they were come in, they went up into an upper room, where abode both Peter, and James, and John, and Andrew, Philip, and Thomas, Bartholomew, and Matthew, James the son of Alphaeus, and Simon Zelotes, and Judas the brother of James. </a:t>
            </a:r>
            <a:r>
              <a:rPr lang="en" i="1" u="sng">
                <a:solidFill>
                  <a:srgbClr val="01103A"/>
                </a:solidFill>
                <a:highlight>
                  <a:srgbClr val="FFFF00"/>
                </a:highlight>
              </a:rPr>
              <a:t>These all continued with one accord in</a:t>
            </a:r>
            <a:r>
              <a:rPr lang="en" b="1" i="1" u="sng">
                <a:solidFill>
                  <a:srgbClr val="01103A"/>
                </a:solidFill>
                <a:highlight>
                  <a:srgbClr val="FFFF00"/>
                </a:highlight>
              </a:rPr>
              <a:t> prayer </a:t>
            </a:r>
            <a:r>
              <a:rPr lang="en" i="1" u="sng">
                <a:solidFill>
                  <a:srgbClr val="01103A"/>
                </a:solidFill>
                <a:highlight>
                  <a:srgbClr val="FFFF00"/>
                </a:highlight>
              </a:rPr>
              <a:t>and supplication, with the women, and Mary the mother of Jesus, and with his brethren. 15 And in those days </a:t>
            </a:r>
            <a:r>
              <a:rPr lang="en" u="sng">
                <a:solidFill>
                  <a:srgbClr val="01103A"/>
                </a:solidFill>
                <a:highlight>
                  <a:srgbClr val="FFFF00"/>
                </a:highlight>
              </a:rPr>
              <a:t>Peter stood up in the midst of the disciples, and said,</a:t>
            </a:r>
            <a:r>
              <a:rPr lang="en" i="1">
                <a:solidFill>
                  <a:srgbClr val="01103A"/>
                </a:solidFill>
                <a:highlight>
                  <a:srgbClr val="FFFF00"/>
                </a:highlight>
              </a:rPr>
              <a:t> </a:t>
            </a:r>
            <a:r>
              <a:rPr lang="en" i="1" u="sng">
                <a:solidFill>
                  <a:srgbClr val="01103A"/>
                </a:solidFill>
                <a:highlight>
                  <a:srgbClr val="FFFF00"/>
                </a:highlight>
              </a:rPr>
              <a:t>(the number of names together were about an hundred and twenty,) 16 Men and brethren, this scripture must needs have been fulfilled, which the Holy Ghost by the mouth of David spake before concerning Judas, which was guide to them that took Jesus.</a:t>
            </a:r>
          </a:p>
          <a:p>
            <a:pPr lvl="0" rtl="0">
              <a:lnSpc>
                <a:spcPct val="100000"/>
              </a:lnSpc>
              <a:spcBef>
                <a:spcPts val="0"/>
              </a:spcBef>
              <a:spcAft>
                <a:spcPts val="0"/>
              </a:spcAft>
              <a:buNone/>
            </a:pPr>
            <a:endParaRPr i="1" u="sng">
              <a:solidFill>
                <a:srgbClr val="01103A"/>
              </a:solidFill>
              <a:highlight>
                <a:srgbClr val="FFFF00"/>
              </a:highlight>
            </a:endParaRPr>
          </a:p>
          <a:p>
            <a:pPr lvl="0" rtl="0">
              <a:lnSpc>
                <a:spcPct val="100000"/>
              </a:lnSpc>
              <a:spcBef>
                <a:spcPts val="0"/>
              </a:spcBef>
              <a:spcAft>
                <a:spcPts val="0"/>
              </a:spcAft>
              <a:buNone/>
            </a:pPr>
            <a:r>
              <a:rPr lang="en" i="1" u="sng">
                <a:solidFill>
                  <a:srgbClr val="01103A"/>
                </a:solidFill>
              </a:rPr>
              <a:t>...and in chapter 2 three thousand people were saved.</a:t>
            </a: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sz="1200" i="1">
              <a:solidFill>
                <a:schemeClr val="dk1"/>
              </a:solidFill>
              <a:highlight>
                <a:srgbClr val="FFFFFF"/>
              </a:highlight>
            </a:endParaRPr>
          </a:p>
          <a:p>
            <a:pPr lvl="0" rtl="0">
              <a:spcBef>
                <a:spcPts val="0"/>
              </a:spcBef>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311700" y="519400"/>
            <a:ext cx="8520600" cy="41046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2400" b="1">
                <a:solidFill>
                  <a:schemeClr val="dk1"/>
                </a:solidFill>
              </a:rPr>
              <a:t>When we Prioritize What Jesus Prioritizes</a:t>
            </a:r>
          </a:p>
          <a:p>
            <a:pPr lvl="0" rtl="0">
              <a:lnSpc>
                <a:spcPct val="100000"/>
              </a:lnSpc>
              <a:spcBef>
                <a:spcPts val="0"/>
              </a:spcBef>
              <a:spcAft>
                <a:spcPts val="0"/>
              </a:spcAft>
              <a:buNone/>
            </a:pPr>
            <a:endParaRPr sz="1200" b="1" u="sng">
              <a:solidFill>
                <a:schemeClr val="dk1"/>
              </a:solidFill>
              <a:highlight>
                <a:srgbClr val="FFFFFF"/>
              </a:highlight>
            </a:endParaRPr>
          </a:p>
          <a:p>
            <a:pPr lvl="0" rtl="0">
              <a:lnSpc>
                <a:spcPct val="100000"/>
              </a:lnSpc>
              <a:spcBef>
                <a:spcPts val="0"/>
              </a:spcBef>
              <a:spcAft>
                <a:spcPts val="0"/>
              </a:spcAft>
              <a:buNone/>
            </a:pPr>
            <a:r>
              <a:rPr lang="en" i="1">
                <a:solidFill>
                  <a:schemeClr val="dk1"/>
                </a:solidFill>
                <a:highlight>
                  <a:srgbClr val="FFFF00"/>
                </a:highlight>
              </a:rPr>
              <a:t>Acts 1:12 Then returned they unto Jerusalem from the mount called Olivet, which is from Jerusalem a sabbath day's journey. 13 And when they were come in, they went up into an upper room, where abode both Peter, and James, and John, and Andrew, Philip, and Thomas, Bartholomew, and Matthew, James the son of Alphaeus, and Simon Zelotes, and Judas the brother of James. </a:t>
            </a:r>
            <a:r>
              <a:rPr lang="en" i="1" u="sng">
                <a:solidFill>
                  <a:srgbClr val="01103A"/>
                </a:solidFill>
                <a:highlight>
                  <a:srgbClr val="FFFF00"/>
                </a:highlight>
              </a:rPr>
              <a:t>These all continued with one accord in</a:t>
            </a:r>
            <a:r>
              <a:rPr lang="en" b="1" i="1" u="sng">
                <a:solidFill>
                  <a:srgbClr val="01103A"/>
                </a:solidFill>
                <a:highlight>
                  <a:srgbClr val="FFFF00"/>
                </a:highlight>
              </a:rPr>
              <a:t> prayer </a:t>
            </a:r>
            <a:r>
              <a:rPr lang="en" i="1" u="sng">
                <a:solidFill>
                  <a:srgbClr val="01103A"/>
                </a:solidFill>
                <a:highlight>
                  <a:srgbClr val="FFFF00"/>
                </a:highlight>
              </a:rPr>
              <a:t>and supplication, with the women, and Mary the mother of Jesus, and with his brethren. 15 And in those days </a:t>
            </a:r>
            <a:r>
              <a:rPr lang="en" u="sng">
                <a:solidFill>
                  <a:srgbClr val="01103A"/>
                </a:solidFill>
                <a:highlight>
                  <a:srgbClr val="FFFF00"/>
                </a:highlight>
              </a:rPr>
              <a:t>Peter stood up in the midst of the disciples, and said,</a:t>
            </a:r>
            <a:r>
              <a:rPr lang="en" i="1">
                <a:solidFill>
                  <a:srgbClr val="01103A"/>
                </a:solidFill>
                <a:highlight>
                  <a:srgbClr val="FFFF00"/>
                </a:highlight>
              </a:rPr>
              <a:t> </a:t>
            </a:r>
            <a:r>
              <a:rPr lang="en" i="1" u="sng">
                <a:solidFill>
                  <a:srgbClr val="01103A"/>
                </a:solidFill>
                <a:highlight>
                  <a:srgbClr val="FFFF00"/>
                </a:highlight>
              </a:rPr>
              <a:t>(the number of names together were about an hundred and twenty,) 16 Men and brethren, this scripture must needs have been fulfilled, which the Holy Ghost by the mouth of David spake before concerning Judas, which was guide to them that took Jesus.</a:t>
            </a:r>
          </a:p>
          <a:p>
            <a:pPr lvl="0" rtl="0">
              <a:lnSpc>
                <a:spcPct val="100000"/>
              </a:lnSpc>
              <a:spcBef>
                <a:spcPts val="0"/>
              </a:spcBef>
              <a:spcAft>
                <a:spcPts val="0"/>
              </a:spcAft>
              <a:buNone/>
            </a:pPr>
            <a:endParaRPr i="1" u="sng">
              <a:solidFill>
                <a:srgbClr val="01103A"/>
              </a:solidFill>
              <a:highlight>
                <a:srgbClr val="FFFF00"/>
              </a:highlight>
            </a:endParaRPr>
          </a:p>
          <a:p>
            <a:pPr lvl="0" rtl="0">
              <a:lnSpc>
                <a:spcPct val="100000"/>
              </a:lnSpc>
              <a:spcBef>
                <a:spcPts val="0"/>
              </a:spcBef>
              <a:spcAft>
                <a:spcPts val="0"/>
              </a:spcAft>
              <a:buNone/>
            </a:pPr>
            <a:r>
              <a:rPr lang="en" i="1" u="sng">
                <a:solidFill>
                  <a:srgbClr val="01103A"/>
                </a:solidFill>
              </a:rPr>
              <a:t>...and in chapter 2 three thousand people were saved.</a:t>
            </a: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i="1">
              <a:solidFill>
                <a:schemeClr val="dk1"/>
              </a:solidFill>
              <a:highlight>
                <a:srgbClr val="FFFF00"/>
              </a:highlight>
            </a:endParaRPr>
          </a:p>
          <a:p>
            <a:pPr lvl="0" rtl="0">
              <a:lnSpc>
                <a:spcPct val="100000"/>
              </a:lnSpc>
              <a:spcBef>
                <a:spcPts val="0"/>
              </a:spcBef>
              <a:spcAft>
                <a:spcPts val="0"/>
              </a:spcAft>
              <a:buNone/>
            </a:pPr>
            <a:endParaRPr sz="1200" i="1">
              <a:solidFill>
                <a:schemeClr val="dk1"/>
              </a:solidFill>
              <a:highlight>
                <a:srgbClr val="FFFFFF"/>
              </a:highlight>
            </a:endParaRPr>
          </a:p>
          <a:p>
            <a:pPr lvl="0" rt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Jesus Pre-req for Leaders</a:t>
            </a:r>
          </a:p>
        </p:txBody>
      </p:sp>
      <p:sp>
        <p:nvSpPr>
          <p:cNvPr id="60" name="Shape 6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lnSpc>
                <a:spcPct val="100000"/>
              </a:lnSpc>
              <a:spcBef>
                <a:spcPts val="0"/>
              </a:spcBef>
              <a:spcAft>
                <a:spcPts val="0"/>
              </a:spcAft>
              <a:buClr>
                <a:schemeClr val="dk1"/>
              </a:buClr>
              <a:buAutoNum type="alphaUcPeriod"/>
            </a:pPr>
            <a:r>
              <a:rPr lang="en" b="1" u="sng">
                <a:solidFill>
                  <a:schemeClr val="dk1"/>
                </a:solidFill>
                <a:highlight>
                  <a:srgbClr val="FFFFFF"/>
                </a:highlight>
              </a:rPr>
              <a:t>Foolishness</a:t>
            </a:r>
          </a:p>
          <a:p>
            <a:pPr lvl="0" indent="457200" rtl="0">
              <a:lnSpc>
                <a:spcPct val="100000"/>
              </a:lnSpc>
              <a:spcBef>
                <a:spcPts val="0"/>
              </a:spcBef>
              <a:spcAft>
                <a:spcPts val="0"/>
              </a:spcAft>
              <a:buNone/>
            </a:pPr>
            <a:r>
              <a:rPr lang="en" b="1" i="1">
                <a:solidFill>
                  <a:schemeClr val="dk1"/>
                </a:solidFill>
                <a:highlight>
                  <a:srgbClr val="FFFFFF"/>
                </a:highlight>
              </a:rPr>
              <a:t>Disciples of Christ are foolish men</a:t>
            </a:r>
          </a:p>
          <a:p>
            <a:pPr lvl="0" indent="387350" rtl="0">
              <a:lnSpc>
                <a:spcPct val="100000"/>
              </a:lnSpc>
              <a:spcBef>
                <a:spcPts val="0"/>
              </a:spcBef>
              <a:spcAft>
                <a:spcPts val="0"/>
              </a:spcAft>
              <a:buClr>
                <a:schemeClr val="dk1"/>
              </a:buClr>
              <a:buSzPct val="61111"/>
              <a:buFont typeface="Arial"/>
              <a:buNone/>
            </a:pPr>
            <a:endParaRPr b="1" i="1">
              <a:solidFill>
                <a:schemeClr val="dk1"/>
              </a:solidFill>
              <a:highlight>
                <a:srgbClr val="FFFFFF"/>
              </a:highlight>
            </a:endParaRPr>
          </a:p>
          <a:p>
            <a:pPr lvl="0" rtl="0">
              <a:lnSpc>
                <a:spcPct val="100000"/>
              </a:lnSpc>
              <a:spcBef>
                <a:spcPts val="0"/>
              </a:spcBef>
              <a:spcAft>
                <a:spcPts val="0"/>
              </a:spcAft>
              <a:buClr>
                <a:schemeClr val="dk1"/>
              </a:buClr>
              <a:buSzPct val="78571"/>
              <a:buFont typeface="Arial"/>
              <a:buNone/>
            </a:pPr>
            <a:r>
              <a:rPr lang="en" sz="1400" i="1">
                <a:solidFill>
                  <a:srgbClr val="01103A"/>
                </a:solidFill>
                <a:highlight>
                  <a:srgbClr val="00FFFF"/>
                </a:highlight>
              </a:rPr>
              <a:t>1 Cor 1:18 For the preaching of the cross is to them that perish foolishness; but unto us which are saved it is the power of God. 19 For it is written, I will destroy the wisdom of the wise, and will bring to nothing the understanding of the prudent.</a:t>
            </a:r>
            <a:r>
              <a:rPr lang="en" sz="1400" b="1" i="1">
                <a:solidFill>
                  <a:srgbClr val="01103A"/>
                </a:solidFill>
                <a:highlight>
                  <a:srgbClr val="00FFFF"/>
                </a:highlight>
              </a:rPr>
              <a:t>20 </a:t>
            </a:r>
            <a:r>
              <a:rPr lang="en" sz="1400" i="1">
                <a:solidFill>
                  <a:srgbClr val="01103A"/>
                </a:solidFill>
                <a:highlight>
                  <a:srgbClr val="00FFFF"/>
                </a:highlight>
              </a:rPr>
              <a:t>Where is the wise? where is the scribe? where is the disputer of this world? hath not God made foolish the wisdom of this world? </a:t>
            </a:r>
            <a:r>
              <a:rPr lang="en" sz="1400" b="1" i="1">
                <a:solidFill>
                  <a:srgbClr val="01103A"/>
                </a:solidFill>
                <a:highlight>
                  <a:srgbClr val="00FFFF"/>
                </a:highlight>
              </a:rPr>
              <a:t>21 </a:t>
            </a:r>
            <a:r>
              <a:rPr lang="en" sz="1400" i="1">
                <a:solidFill>
                  <a:srgbClr val="01103A"/>
                </a:solidFill>
                <a:highlight>
                  <a:srgbClr val="00FFFF"/>
                </a:highlight>
              </a:rPr>
              <a:t>For after that in the wisdom of God the world by wisdom knew not God, it pleased God by the foolishness of preaching to save them that believe.</a:t>
            </a:r>
          </a:p>
          <a:p>
            <a:pPr lvl="0">
              <a:spcBef>
                <a:spcPts val="0"/>
              </a:spcBef>
              <a:buNone/>
            </a:pPr>
            <a:endParaRPr/>
          </a:p>
          <a:p>
            <a:pPr marL="457200" lvl="0" indent="-228600" rtl="0">
              <a:lnSpc>
                <a:spcPct val="100000"/>
              </a:lnSpc>
              <a:spcBef>
                <a:spcPts val="0"/>
              </a:spcBef>
              <a:spcAft>
                <a:spcPts val="0"/>
              </a:spcAft>
              <a:buClr>
                <a:srgbClr val="01103A"/>
              </a:buClr>
              <a:buChar char="-"/>
            </a:pPr>
            <a:r>
              <a:rPr lang="en" b="1">
                <a:solidFill>
                  <a:srgbClr val="01103A"/>
                </a:solidFill>
              </a:rPr>
              <a:t>Foolishness is defined by anyone willing to believe and preach the message of the blood of Christ.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Jesus Pre-req for Leaders</a:t>
            </a:r>
          </a:p>
        </p:txBody>
      </p:sp>
      <p:sp>
        <p:nvSpPr>
          <p:cNvPr id="66" name="Shape 6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b="1" u="sng">
                <a:solidFill>
                  <a:schemeClr val="dk1"/>
                </a:solidFill>
                <a:highlight>
                  <a:srgbClr val="FFFFFF"/>
                </a:highlight>
              </a:rPr>
              <a:t>B. 	Faithfulness</a:t>
            </a:r>
          </a:p>
          <a:p>
            <a:pPr lvl="0" indent="457200" rtl="0">
              <a:lnSpc>
                <a:spcPct val="100000"/>
              </a:lnSpc>
              <a:spcBef>
                <a:spcPts val="0"/>
              </a:spcBef>
              <a:spcAft>
                <a:spcPts val="0"/>
              </a:spcAft>
              <a:buNone/>
            </a:pPr>
            <a:r>
              <a:rPr lang="en" b="1" i="1">
                <a:solidFill>
                  <a:schemeClr val="dk1"/>
                </a:solidFill>
                <a:highlight>
                  <a:srgbClr val="FFFFFF"/>
                </a:highlight>
              </a:rPr>
              <a:t>Disciples of Christ are faithful men</a:t>
            </a:r>
          </a:p>
          <a:p>
            <a:pPr lvl="0" rtl="0">
              <a:lnSpc>
                <a:spcPct val="100000"/>
              </a:lnSpc>
              <a:spcBef>
                <a:spcPts val="0"/>
              </a:spcBef>
              <a:spcAft>
                <a:spcPts val="0"/>
              </a:spcAft>
              <a:buNone/>
            </a:pPr>
            <a:endParaRPr sz="1400" i="1">
              <a:solidFill>
                <a:schemeClr val="dk1"/>
              </a:solidFill>
              <a:highlight>
                <a:srgbClr val="FFFFFF"/>
              </a:highlight>
            </a:endParaRPr>
          </a:p>
          <a:p>
            <a:pPr lvl="0" rtl="0">
              <a:lnSpc>
                <a:spcPct val="100000"/>
              </a:lnSpc>
              <a:spcBef>
                <a:spcPts val="0"/>
              </a:spcBef>
              <a:spcAft>
                <a:spcPts val="0"/>
              </a:spcAft>
              <a:buNone/>
            </a:pPr>
            <a:r>
              <a:rPr lang="en" sz="1400" i="1">
                <a:solidFill>
                  <a:schemeClr val="dk1"/>
                </a:solidFill>
                <a:highlight>
                  <a:srgbClr val="00FFFF"/>
                </a:highlight>
              </a:rPr>
              <a:t>2 Tim 2:2 And the things that thou hast heard of me among many witnesses, the same commit thou to </a:t>
            </a:r>
            <a:r>
              <a:rPr lang="en" sz="1400" b="1" i="1">
                <a:solidFill>
                  <a:srgbClr val="9E0B0F"/>
                </a:solidFill>
                <a:highlight>
                  <a:srgbClr val="00FFFF"/>
                </a:highlight>
              </a:rPr>
              <a:t>faithful</a:t>
            </a:r>
            <a:r>
              <a:rPr lang="en" sz="1400" i="1">
                <a:solidFill>
                  <a:schemeClr val="dk1"/>
                </a:solidFill>
                <a:highlight>
                  <a:srgbClr val="00FFFF"/>
                </a:highlight>
              </a:rPr>
              <a:t> men, who shall be able to teach others also.</a:t>
            </a:r>
          </a:p>
          <a:p>
            <a:pPr lvl="0" rtl="0">
              <a:lnSpc>
                <a:spcPct val="100000"/>
              </a:lnSpc>
              <a:spcBef>
                <a:spcPts val="0"/>
              </a:spcBef>
              <a:spcAft>
                <a:spcPts val="0"/>
              </a:spcAft>
              <a:buNone/>
            </a:pPr>
            <a:endParaRPr sz="1400" i="1">
              <a:solidFill>
                <a:schemeClr val="dk1"/>
              </a:solidFill>
              <a:highlight>
                <a:srgbClr val="00FFFF"/>
              </a:highlight>
            </a:endParaRPr>
          </a:p>
          <a:p>
            <a:pPr lvl="0" rtl="0">
              <a:lnSpc>
                <a:spcPct val="100000"/>
              </a:lnSpc>
              <a:spcBef>
                <a:spcPts val="0"/>
              </a:spcBef>
              <a:spcAft>
                <a:spcPts val="0"/>
              </a:spcAft>
              <a:buNone/>
            </a:pPr>
            <a:endParaRPr sz="1400" i="1">
              <a:solidFill>
                <a:schemeClr val="dk1"/>
              </a:solidFill>
              <a:highlight>
                <a:srgbClr val="00FFFF"/>
              </a:highlight>
            </a:endParaRPr>
          </a:p>
          <a:p>
            <a:pPr lvl="0" rtl="0">
              <a:lnSpc>
                <a:spcPct val="100000"/>
              </a:lnSpc>
              <a:spcBef>
                <a:spcPts val="0"/>
              </a:spcBef>
              <a:spcAft>
                <a:spcPts val="0"/>
              </a:spcAft>
              <a:buNone/>
            </a:pPr>
            <a:r>
              <a:rPr lang="en" b="1" i="1">
                <a:solidFill>
                  <a:schemeClr val="dk1"/>
                </a:solidFill>
              </a:rPr>
              <a:t>Faithfulness is defined by your trustworthiness  to follow, fight and work full of faith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4800" b="1">
                <a:solidFill>
                  <a:srgbClr val="FFFFFF"/>
                </a:solidFill>
                <a:highlight>
                  <a:srgbClr val="FF00FF"/>
                </a:highlight>
              </a:rPr>
              <a:t>KEY POINT #1: </a:t>
            </a:r>
          </a:p>
          <a:p>
            <a:pPr lvl="0" rtl="0">
              <a:lnSpc>
                <a:spcPct val="100000"/>
              </a:lnSpc>
              <a:spcBef>
                <a:spcPts val="0"/>
              </a:spcBef>
              <a:spcAft>
                <a:spcPts val="0"/>
              </a:spcAft>
              <a:buClr>
                <a:schemeClr val="dk1"/>
              </a:buClr>
              <a:buSzPct val="36666"/>
              <a:buFont typeface="Arial"/>
              <a:buNone/>
            </a:pPr>
            <a:r>
              <a:rPr lang="en" sz="3000" b="1">
                <a:solidFill>
                  <a:srgbClr val="FFFFFF"/>
                </a:solidFill>
                <a:highlight>
                  <a:srgbClr val="FF00FF"/>
                </a:highlight>
              </a:rPr>
              <a:t>A leader is faithful enough to give up anything and foolish enough to preach Just one thing.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t>Jesus Pre-req for Leaders</a:t>
            </a:r>
          </a:p>
        </p:txBody>
      </p:sp>
      <p:sp>
        <p:nvSpPr>
          <p:cNvPr id="77" name="Shape 7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b="1" u="sng">
                <a:solidFill>
                  <a:schemeClr val="dk1"/>
                </a:solidFill>
                <a:highlight>
                  <a:srgbClr val="FFFFFF"/>
                </a:highlight>
              </a:rPr>
              <a:t>C. Jesus Disciples Were Faithful &amp; Foolish</a:t>
            </a:r>
          </a:p>
          <a:p>
            <a:pPr lvl="0" rtl="0">
              <a:lnSpc>
                <a:spcPct val="100000"/>
              </a:lnSpc>
              <a:spcBef>
                <a:spcPts val="0"/>
              </a:spcBef>
              <a:spcAft>
                <a:spcPts val="0"/>
              </a:spcAft>
              <a:buNone/>
            </a:pPr>
            <a:endParaRPr sz="1100" b="1" i="1">
              <a:solidFill>
                <a:schemeClr val="dk1"/>
              </a:solidFill>
              <a:highlight>
                <a:srgbClr val="00FFFF"/>
              </a:highlight>
            </a:endParaRPr>
          </a:p>
          <a:p>
            <a:pPr lvl="0" rtl="0">
              <a:lnSpc>
                <a:spcPct val="100000"/>
              </a:lnSpc>
              <a:spcBef>
                <a:spcPts val="0"/>
              </a:spcBef>
              <a:spcAft>
                <a:spcPts val="0"/>
              </a:spcAft>
              <a:buClr>
                <a:schemeClr val="dk1"/>
              </a:buClr>
              <a:buSzPct val="78571"/>
              <a:buFont typeface="Arial"/>
              <a:buNone/>
            </a:pPr>
            <a:r>
              <a:rPr lang="en" sz="1400" b="1" i="1">
                <a:solidFill>
                  <a:schemeClr val="dk1"/>
                </a:solidFill>
                <a:highlight>
                  <a:srgbClr val="00FFFF"/>
                </a:highlight>
              </a:rPr>
              <a:t>Mat 4:17 </a:t>
            </a:r>
            <a:r>
              <a:rPr lang="en" sz="1400" i="1">
                <a:solidFill>
                  <a:schemeClr val="dk1"/>
                </a:solidFill>
                <a:highlight>
                  <a:srgbClr val="00FFFF"/>
                </a:highlight>
              </a:rPr>
              <a:t>From that time Jesus began to preach, and to say, </a:t>
            </a:r>
            <a:r>
              <a:rPr lang="en" sz="1400" b="1" i="1" u="sng">
                <a:solidFill>
                  <a:schemeClr val="dk1"/>
                </a:solidFill>
                <a:highlight>
                  <a:srgbClr val="00FFFF"/>
                </a:highlight>
              </a:rPr>
              <a:t>Repent: for the kingdom of heaven is at hand.</a:t>
            </a:r>
            <a:r>
              <a:rPr lang="en" sz="1400" i="1">
                <a:solidFill>
                  <a:schemeClr val="dk1"/>
                </a:solidFill>
                <a:highlight>
                  <a:srgbClr val="00FFFF"/>
                </a:highlight>
              </a:rPr>
              <a:t> </a:t>
            </a:r>
            <a:r>
              <a:rPr lang="en" sz="1400" b="1" i="1">
                <a:solidFill>
                  <a:schemeClr val="dk1"/>
                </a:solidFill>
                <a:highlight>
                  <a:srgbClr val="00FFFF"/>
                </a:highlight>
              </a:rPr>
              <a:t>18 </a:t>
            </a:r>
            <a:r>
              <a:rPr lang="en" sz="1400" i="1">
                <a:solidFill>
                  <a:schemeClr val="dk1"/>
                </a:solidFill>
                <a:highlight>
                  <a:srgbClr val="00FFFF"/>
                </a:highlight>
              </a:rPr>
              <a:t>And Jesus, walking by the sea of Galilee, saw two brethren, Simon called Peter, and Andrew his brother, casting a net into the sea: for they were fishers. </a:t>
            </a:r>
            <a:r>
              <a:rPr lang="en" sz="1400" b="1" i="1">
                <a:solidFill>
                  <a:schemeClr val="dk1"/>
                </a:solidFill>
                <a:highlight>
                  <a:srgbClr val="00FFFF"/>
                </a:highlight>
              </a:rPr>
              <a:t>19 </a:t>
            </a:r>
            <a:r>
              <a:rPr lang="en" sz="1400" b="1" i="1" u="sng">
                <a:solidFill>
                  <a:schemeClr val="dk1"/>
                </a:solidFill>
                <a:highlight>
                  <a:srgbClr val="00FFFF"/>
                </a:highlight>
              </a:rPr>
              <a:t>And he saith unto them, Follow me, and I will make you fishers of men. 20 And they straightway left their nets, and followed him</a:t>
            </a:r>
            <a:r>
              <a:rPr lang="en" sz="1400" i="1" u="sng">
                <a:solidFill>
                  <a:schemeClr val="dk1"/>
                </a:solidFill>
                <a:highlight>
                  <a:srgbClr val="00FFFF"/>
                </a:highlight>
              </a:rPr>
              <a:t>.</a:t>
            </a:r>
            <a:r>
              <a:rPr lang="en" sz="1400" i="1">
                <a:solidFill>
                  <a:schemeClr val="dk1"/>
                </a:solidFill>
                <a:highlight>
                  <a:srgbClr val="00FFFF"/>
                </a:highlight>
              </a:rPr>
              <a:t> </a:t>
            </a:r>
            <a:r>
              <a:rPr lang="en" sz="1400" b="1" i="1">
                <a:solidFill>
                  <a:schemeClr val="dk1"/>
                </a:solidFill>
                <a:highlight>
                  <a:srgbClr val="00FFFF"/>
                </a:highlight>
              </a:rPr>
              <a:t>21 </a:t>
            </a:r>
            <a:r>
              <a:rPr lang="en" sz="1400" i="1">
                <a:solidFill>
                  <a:schemeClr val="dk1"/>
                </a:solidFill>
                <a:highlight>
                  <a:srgbClr val="00FFFF"/>
                </a:highlight>
              </a:rPr>
              <a:t>And going on from thence, he saw other two brethren, James the son of Zebedee, and John his brother, in a ship with Zebedee their father, mending their nets; and he called them.</a:t>
            </a:r>
            <a:r>
              <a:rPr lang="en" sz="1400" i="1" u="sng">
                <a:solidFill>
                  <a:schemeClr val="dk1"/>
                </a:solidFill>
                <a:highlight>
                  <a:srgbClr val="00FFFF"/>
                </a:highlight>
              </a:rPr>
              <a:t> </a:t>
            </a:r>
            <a:r>
              <a:rPr lang="en" sz="1400" b="1" i="1" u="sng">
                <a:solidFill>
                  <a:schemeClr val="dk1"/>
                </a:solidFill>
                <a:highlight>
                  <a:srgbClr val="00FFFF"/>
                </a:highlight>
              </a:rPr>
              <a:t>22 And they immediately left the ship and their father, and followed him.</a:t>
            </a:r>
          </a:p>
          <a:p>
            <a:pPr lvl="0" rtl="0">
              <a:lnSpc>
                <a:spcPct val="100000"/>
              </a:lnSpc>
              <a:spcBef>
                <a:spcPts val="0"/>
              </a:spcBef>
              <a:spcAft>
                <a:spcPts val="0"/>
              </a:spcAft>
              <a:buClr>
                <a:schemeClr val="dk1"/>
              </a:buClr>
              <a:buSzPct val="100000"/>
              <a:buFont typeface="Arial"/>
              <a:buNone/>
            </a:pPr>
            <a:endParaRPr sz="1100" i="1">
              <a:solidFill>
                <a:schemeClr val="dk1"/>
              </a:solidFill>
              <a:highlight>
                <a:srgbClr val="FFFFFF"/>
              </a:highlight>
            </a:endParaRPr>
          </a:p>
          <a:p>
            <a:pPr lvl="0" rtl="0">
              <a:lnSpc>
                <a:spcPct val="100000"/>
              </a:lnSpc>
              <a:spcBef>
                <a:spcPts val="0"/>
              </a:spcBef>
              <a:spcAft>
                <a:spcPts val="0"/>
              </a:spcAft>
              <a:buNone/>
            </a:pPr>
            <a:endParaRPr b="1" u="sng">
              <a:solidFill>
                <a:schemeClr val="dk1"/>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indent="457200" rtl="0">
              <a:lnSpc>
                <a:spcPct val="100000"/>
              </a:lnSpc>
              <a:spcBef>
                <a:spcPts val="0"/>
              </a:spcBef>
              <a:spcAft>
                <a:spcPts val="0"/>
              </a:spcAft>
              <a:buNone/>
            </a:pPr>
            <a:r>
              <a:rPr lang="en" b="1">
                <a:solidFill>
                  <a:schemeClr val="dk1"/>
                </a:solidFill>
                <a:highlight>
                  <a:srgbClr val="FFFFFF"/>
                </a:highlight>
              </a:rPr>
              <a:t>A Message Appealing to Men</a:t>
            </a:r>
          </a:p>
          <a:p>
            <a:pPr lvl="0" indent="457200" rtl="0">
              <a:lnSpc>
                <a:spcPct val="100000"/>
              </a:lnSpc>
              <a:spcBef>
                <a:spcPts val="0"/>
              </a:spcBef>
              <a:spcAft>
                <a:spcPts val="0"/>
              </a:spcAft>
              <a:buNone/>
            </a:pPr>
            <a:endParaRPr b="1">
              <a:solidFill>
                <a:schemeClr val="dk1"/>
              </a:solidFill>
              <a:highlight>
                <a:srgbClr val="FFFFFF"/>
              </a:highlight>
            </a:endParaRPr>
          </a:p>
          <a:p>
            <a:pPr marL="457200" lvl="0" indent="0" rtl="0">
              <a:lnSpc>
                <a:spcPct val="100000"/>
              </a:lnSpc>
              <a:spcBef>
                <a:spcPts val="0"/>
              </a:spcBef>
              <a:spcAft>
                <a:spcPts val="0"/>
              </a:spcAft>
              <a:buNone/>
            </a:pPr>
            <a:r>
              <a:rPr lang="en" i="1">
                <a:solidFill>
                  <a:schemeClr val="dk1"/>
                </a:solidFill>
                <a:highlight>
                  <a:srgbClr val="00FFFF"/>
                </a:highlight>
              </a:rPr>
              <a:t>“Jesus began to preach, and to say, Repent: for the kingdom of heaven is at hand.”</a:t>
            </a:r>
          </a:p>
          <a:p>
            <a:pPr marL="457200" lvl="0" indent="0" rtl="0">
              <a:lnSpc>
                <a:spcPct val="100000"/>
              </a:lnSpc>
              <a:spcBef>
                <a:spcPts val="0"/>
              </a:spcBef>
              <a:spcAft>
                <a:spcPts val="0"/>
              </a:spcAft>
              <a:buNone/>
            </a:pPr>
            <a:r>
              <a:rPr lang="en" i="1">
                <a:solidFill>
                  <a:schemeClr val="dk1"/>
                </a:solidFill>
                <a:highlight>
                  <a:srgbClr val="00FFFF"/>
                </a:highlight>
              </a:rPr>
              <a:t>“... </a:t>
            </a:r>
            <a:r>
              <a:rPr lang="en" b="1" i="1">
                <a:solidFill>
                  <a:schemeClr val="dk1"/>
                </a:solidFill>
                <a:highlight>
                  <a:srgbClr val="00FFFF"/>
                </a:highlight>
              </a:rPr>
              <a:t>19 </a:t>
            </a:r>
            <a:r>
              <a:rPr lang="en" i="1">
                <a:solidFill>
                  <a:schemeClr val="dk1"/>
                </a:solidFill>
                <a:highlight>
                  <a:srgbClr val="00FFFF"/>
                </a:highlight>
              </a:rPr>
              <a:t>And he saith unto them, Follow me, and I will make you fishers of men.”</a:t>
            </a:r>
          </a:p>
          <a:p>
            <a:pPr marL="457200" lvl="0" indent="0" rtl="0">
              <a:lnSpc>
                <a:spcPct val="100000"/>
              </a:lnSpc>
              <a:spcBef>
                <a:spcPts val="0"/>
              </a:spcBef>
              <a:spcAft>
                <a:spcPts val="0"/>
              </a:spcAft>
              <a:buNone/>
            </a:pPr>
            <a:r>
              <a:rPr lang="en" i="1" u="sng">
                <a:solidFill>
                  <a:schemeClr val="dk1"/>
                </a:solidFill>
                <a:highlight>
                  <a:srgbClr val="00FFFF"/>
                </a:highlight>
              </a:rPr>
              <a:t> </a:t>
            </a:r>
          </a:p>
          <a:p>
            <a:pPr lvl="0" indent="457200" rtl="0">
              <a:lnSpc>
                <a:spcPct val="100000"/>
              </a:lnSpc>
              <a:spcBef>
                <a:spcPts val="0"/>
              </a:spcBef>
              <a:spcAft>
                <a:spcPts val="0"/>
              </a:spcAft>
              <a:buNone/>
            </a:pPr>
            <a:r>
              <a:rPr lang="en" b="1">
                <a:solidFill>
                  <a:schemeClr val="dk1"/>
                </a:solidFill>
              </a:rPr>
              <a:t>The appeal was three fold:</a:t>
            </a:r>
          </a:p>
          <a:p>
            <a:pPr marL="914400" lvl="0" indent="-228600" rtl="0">
              <a:lnSpc>
                <a:spcPct val="100000"/>
              </a:lnSpc>
              <a:spcBef>
                <a:spcPts val="0"/>
              </a:spcBef>
              <a:spcAft>
                <a:spcPts val="0"/>
              </a:spcAft>
              <a:buClr>
                <a:schemeClr val="dk1"/>
              </a:buClr>
              <a:buAutoNum type="arabicParenR"/>
            </a:pPr>
            <a:r>
              <a:rPr lang="en">
                <a:solidFill>
                  <a:schemeClr val="dk1"/>
                </a:solidFill>
              </a:rPr>
              <a:t>“Repent” - an invitation to find forgiveness. A call to change</a:t>
            </a:r>
          </a:p>
          <a:p>
            <a:pPr marL="914400" lvl="0" indent="-228600" rtl="0">
              <a:lnSpc>
                <a:spcPct val="100000"/>
              </a:lnSpc>
              <a:spcBef>
                <a:spcPts val="0"/>
              </a:spcBef>
              <a:spcAft>
                <a:spcPts val="0"/>
              </a:spcAft>
              <a:buClr>
                <a:schemeClr val="dk1"/>
              </a:buClr>
              <a:buAutoNum type="arabicParenR"/>
            </a:pPr>
            <a:r>
              <a:rPr lang="en">
                <a:solidFill>
                  <a:schemeClr val="dk1"/>
                </a:solidFill>
              </a:rPr>
              <a:t>“Kingdom of heaven is at hand” - there is something bigger than you</a:t>
            </a:r>
          </a:p>
          <a:p>
            <a:pPr marL="914400" lvl="0" indent="-228600" rtl="0">
              <a:lnSpc>
                <a:spcPct val="100000"/>
              </a:lnSpc>
              <a:spcBef>
                <a:spcPts val="0"/>
              </a:spcBef>
              <a:spcAft>
                <a:spcPts val="0"/>
              </a:spcAft>
              <a:buClr>
                <a:schemeClr val="dk1"/>
              </a:buClr>
              <a:buAutoNum type="arabicParenR"/>
            </a:pPr>
            <a:r>
              <a:rPr lang="en">
                <a:solidFill>
                  <a:schemeClr val="dk1"/>
                </a:solidFill>
              </a:rPr>
              <a:t>“Follow me” - be a part of something bigger than yourself</a:t>
            </a:r>
          </a:p>
          <a:p>
            <a:pPr lvl="0" rtl="0">
              <a:lnSpc>
                <a:spcPct val="100000"/>
              </a:lnSpc>
              <a:spcBef>
                <a:spcPts val="0"/>
              </a:spcBef>
              <a:spcAft>
                <a:spcPts val="0"/>
              </a:spcAft>
              <a:buNone/>
            </a:pPr>
            <a:endParaRPr sz="1100" i="1">
              <a:solidFill>
                <a:schemeClr val="dk1"/>
              </a:solidFill>
              <a:highlight>
                <a:srgbClr val="FFFFFF"/>
              </a:highlight>
            </a:endParaRPr>
          </a:p>
          <a:p>
            <a:pPr lvl="0" rtl="0">
              <a:lnSpc>
                <a:spcPct val="100000"/>
              </a:lnSpc>
              <a:spcBef>
                <a:spcPts val="0"/>
              </a:spcBef>
              <a:spcAft>
                <a:spcPts val="0"/>
              </a:spcAft>
              <a:buNone/>
            </a:pPr>
            <a:endParaRPr b="1" u="sng">
              <a:solidFill>
                <a:schemeClr val="dk1"/>
              </a:solidFill>
              <a:highlight>
                <a:srgbClr val="FFFFFF"/>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4800" b="1">
                <a:solidFill>
                  <a:srgbClr val="FFFFFF"/>
                </a:solidFill>
                <a:highlight>
                  <a:srgbClr val="FF00FF"/>
                </a:highlight>
              </a:rPr>
              <a:t>KEY POINT #2: </a:t>
            </a:r>
          </a:p>
          <a:p>
            <a:pPr lvl="0" rtl="0">
              <a:lnSpc>
                <a:spcPct val="100000"/>
              </a:lnSpc>
              <a:spcBef>
                <a:spcPts val="0"/>
              </a:spcBef>
              <a:spcAft>
                <a:spcPts val="0"/>
              </a:spcAft>
              <a:buNone/>
            </a:pPr>
            <a:r>
              <a:rPr lang="en" sz="3000" b="1">
                <a:solidFill>
                  <a:srgbClr val="FFFFFF"/>
                </a:solidFill>
                <a:highlight>
                  <a:srgbClr val="FF00FF"/>
                </a:highlight>
              </a:rPr>
              <a:t>A leader is someone who knows how to rest in the knowledge of their original calling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311700" y="7090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4800" b="1">
                <a:solidFill>
                  <a:srgbClr val="000000"/>
                </a:solidFill>
              </a:rPr>
              <a:t>KEY QUESTION: </a:t>
            </a:r>
          </a:p>
          <a:p>
            <a:pPr lvl="0" rtl="0">
              <a:lnSpc>
                <a:spcPct val="100000"/>
              </a:lnSpc>
              <a:spcBef>
                <a:spcPts val="0"/>
              </a:spcBef>
              <a:spcAft>
                <a:spcPts val="0"/>
              </a:spcAft>
              <a:buNone/>
            </a:pPr>
            <a:r>
              <a:rPr lang="en" sz="3000" b="1">
                <a:solidFill>
                  <a:srgbClr val="000000"/>
                </a:solidFill>
              </a:rPr>
              <a:t>What tempts you to be distracted from true ministry?</a:t>
            </a:r>
          </a:p>
          <a:p>
            <a:pPr lvl="0" rtl="0">
              <a:lnSpc>
                <a:spcPct val="100000"/>
              </a:lnSpc>
              <a:spcBef>
                <a:spcPts val="0"/>
              </a:spcBef>
              <a:spcAft>
                <a:spcPts val="0"/>
              </a:spcAft>
              <a:buNone/>
            </a:pPr>
            <a:endParaRPr sz="1100" i="1">
              <a:solidFill>
                <a:schemeClr val="dk1"/>
              </a:solidFill>
              <a:highlight>
                <a:srgbClr val="FFFFFF"/>
              </a:highlight>
            </a:endParaRPr>
          </a:p>
          <a:p>
            <a:pPr marL="457200" lvl="0" indent="-228600" rtl="0">
              <a:lnSpc>
                <a:spcPct val="100000"/>
              </a:lnSpc>
              <a:spcBef>
                <a:spcPts val="0"/>
              </a:spcBef>
              <a:spcAft>
                <a:spcPts val="0"/>
              </a:spcAft>
              <a:buClr>
                <a:schemeClr val="dk1"/>
              </a:buClr>
              <a:buChar char="-"/>
            </a:pPr>
            <a:r>
              <a:rPr lang="en" b="1" u="sng">
                <a:solidFill>
                  <a:schemeClr val="dk1"/>
                </a:solidFill>
              </a:rPr>
              <a:t>Has ministry become an intellectual exercise?</a:t>
            </a:r>
          </a:p>
          <a:p>
            <a:pPr marL="457200" lvl="0" indent="-228600" rtl="0">
              <a:lnSpc>
                <a:spcPct val="100000"/>
              </a:lnSpc>
              <a:spcBef>
                <a:spcPts val="0"/>
              </a:spcBef>
              <a:spcAft>
                <a:spcPts val="0"/>
              </a:spcAft>
              <a:buClr>
                <a:schemeClr val="dk1"/>
              </a:buClr>
              <a:buChar char="-"/>
            </a:pPr>
            <a:r>
              <a:rPr lang="en" b="1" u="sng">
                <a:solidFill>
                  <a:schemeClr val="dk1"/>
                </a:solidFill>
              </a:rPr>
              <a:t>Has ministry intimidated you?</a:t>
            </a:r>
          </a:p>
          <a:p>
            <a:pPr marL="457200" lvl="0" indent="-228600" rtl="0">
              <a:lnSpc>
                <a:spcPct val="100000"/>
              </a:lnSpc>
              <a:spcBef>
                <a:spcPts val="0"/>
              </a:spcBef>
              <a:spcAft>
                <a:spcPts val="0"/>
              </a:spcAft>
              <a:buClr>
                <a:schemeClr val="dk1"/>
              </a:buClr>
              <a:buChar char="-"/>
            </a:pPr>
            <a:r>
              <a:rPr lang="en" b="1" u="sng">
                <a:solidFill>
                  <a:schemeClr val="dk1"/>
                </a:solidFill>
              </a:rPr>
              <a:t>Has ministry grown difficult and weary?</a:t>
            </a:r>
          </a:p>
          <a:p>
            <a:pPr marL="457200" lvl="0" indent="-228600" rtl="0">
              <a:lnSpc>
                <a:spcPct val="100000"/>
              </a:lnSpc>
              <a:spcBef>
                <a:spcPts val="0"/>
              </a:spcBef>
              <a:spcAft>
                <a:spcPts val="0"/>
              </a:spcAft>
              <a:buClr>
                <a:schemeClr val="dk1"/>
              </a:buClr>
              <a:buChar char="-"/>
            </a:pPr>
            <a:r>
              <a:rPr lang="en" b="1" u="sng">
                <a:solidFill>
                  <a:schemeClr val="dk1"/>
                </a:solidFill>
              </a:rPr>
              <a:t>Has ministry become inconvenient?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311700" y="709075"/>
            <a:ext cx="8520600" cy="3416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4800" b="1">
                <a:solidFill>
                  <a:srgbClr val="000000"/>
                </a:solidFill>
              </a:rPr>
              <a:t>KEY QUESTION: </a:t>
            </a:r>
          </a:p>
          <a:p>
            <a:pPr lvl="0" rtl="0">
              <a:lnSpc>
                <a:spcPct val="100000"/>
              </a:lnSpc>
              <a:spcBef>
                <a:spcPts val="0"/>
              </a:spcBef>
              <a:spcAft>
                <a:spcPts val="0"/>
              </a:spcAft>
              <a:buNone/>
            </a:pPr>
            <a:r>
              <a:rPr lang="en" sz="3000" b="1">
                <a:solidFill>
                  <a:srgbClr val="000000"/>
                </a:solidFill>
              </a:rPr>
              <a:t>What tempts you to be distracted from true ministry?</a:t>
            </a:r>
          </a:p>
          <a:p>
            <a:pPr lvl="0" rtl="0">
              <a:lnSpc>
                <a:spcPct val="100000"/>
              </a:lnSpc>
              <a:spcBef>
                <a:spcPts val="0"/>
              </a:spcBef>
              <a:spcAft>
                <a:spcPts val="0"/>
              </a:spcAft>
              <a:buNone/>
            </a:pPr>
            <a:endParaRPr sz="1100" i="1">
              <a:solidFill>
                <a:schemeClr val="dk1"/>
              </a:solidFill>
              <a:highlight>
                <a:srgbClr val="FFFFFF"/>
              </a:highlight>
            </a:endParaRPr>
          </a:p>
          <a:p>
            <a:pPr lvl="0" rtl="0">
              <a:lnSpc>
                <a:spcPct val="100000"/>
              </a:lnSpc>
              <a:spcBef>
                <a:spcPts val="0"/>
              </a:spcBef>
              <a:spcAft>
                <a:spcPts val="0"/>
              </a:spcAft>
              <a:buNone/>
            </a:pPr>
            <a:r>
              <a:rPr lang="en" b="1" u="sng">
                <a:solidFill>
                  <a:schemeClr val="dk1"/>
                </a:solidFill>
              </a:rPr>
              <a:t>We get distracted because we lose our focus on the call</a:t>
            </a:r>
          </a:p>
          <a:p>
            <a:pPr lvl="0" rtl="0">
              <a:lnSpc>
                <a:spcPct val="100000"/>
              </a:lnSpc>
              <a:spcBef>
                <a:spcPts val="0"/>
              </a:spcBef>
              <a:spcAft>
                <a:spcPts val="0"/>
              </a:spcAft>
              <a:buNone/>
            </a:pPr>
            <a:r>
              <a:rPr lang="en" i="1">
                <a:solidFill>
                  <a:srgbClr val="01103A"/>
                </a:solidFill>
                <a:highlight>
                  <a:srgbClr val="00FFFF"/>
                </a:highlight>
              </a:rPr>
              <a:t>John 16:4 But these things have I told you, that when the time shall come, ye may remember that I told you of them. And these things I said not unto you at the beginning, because I was with you.</a:t>
            </a: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1408</Words>
  <Application>Microsoft Office PowerPoint</Application>
  <PresentationFormat>On-screen Show (16:9)</PresentationFormat>
  <Paragraphs>99</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simple-light-2</vt:lpstr>
      <vt:lpstr>Not Just Men, But Leaders Acts 1 </vt:lpstr>
      <vt:lpstr>Jesus Pre-req for Leaders</vt:lpstr>
      <vt:lpstr>Jesus Pre-req for Leaders</vt:lpstr>
      <vt:lpstr>PowerPoint Presentation</vt:lpstr>
      <vt:lpstr>Jesus Pre-req for Leaders</vt:lpstr>
      <vt:lpstr>PowerPoint Presentation</vt:lpstr>
      <vt:lpstr>PowerPoint Presentation</vt:lpstr>
      <vt:lpstr>PowerPoint Presentation</vt:lpstr>
      <vt:lpstr>PowerPoint Presentation</vt:lpstr>
      <vt:lpstr>ACTS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Just Men, But Leaders Acts 1 </dc:title>
  <dc:creator>LFBI</dc:creator>
  <cp:lastModifiedBy>LFBI</cp:lastModifiedBy>
  <cp:revision>1</cp:revision>
  <dcterms:modified xsi:type="dcterms:W3CDTF">2017-05-27T00:04:15Z</dcterms:modified>
</cp:coreProperties>
</file>