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335" r:id="rId3"/>
    <p:sldId id="336" r:id="rId4"/>
    <p:sldId id="338" r:id="rId5"/>
    <p:sldId id="339" r:id="rId6"/>
    <p:sldId id="340" r:id="rId7"/>
    <p:sldId id="341" r:id="rId8"/>
    <p:sldId id="342" r:id="rId9"/>
    <p:sldId id="33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6" d="100"/>
          <a:sy n="56" d="100"/>
        </p:scale>
        <p:origin x="5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4092C-A5A3-7A40-ADDC-5BA3A866EF35}" type="datetimeFigureOut">
              <a:rPr lang="en-US" smtClean="0"/>
              <a:pPr/>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524092C-A5A3-7A40-ADDC-5BA3A866EF35}"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7524092C-A5A3-7A40-ADDC-5BA3A866EF35}" type="datetimeFigureOut">
              <a:rPr lang="en-US" smtClean="0"/>
              <a:pPr/>
              <a:t>5/22/2016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524092C-A5A3-7A40-ADDC-5BA3A866EF35}" type="datetimeFigureOut">
              <a:rPr lang="en-US" smtClean="0"/>
              <a:pPr/>
              <a:t>5/22/2016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4092C-A5A3-7A40-ADDC-5BA3A866EF35}" type="datetimeFigureOut">
              <a:rPr lang="en-US" smtClean="0"/>
              <a:pPr/>
              <a:t>5/22/2016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2620A7-D219-8841-9BEF-03770285F9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53000">
              <a:schemeClr val="bg2">
                <a:lumMod val="50000"/>
              </a:schemeClr>
            </a:gs>
            <a:gs pos="100000">
              <a:schemeClr val="tx2">
                <a:lumMod val="75000"/>
              </a:schemeClr>
            </a:gs>
          </a:gsLst>
          <a:lin ang="5400000" scaled="0"/>
          <a:tileRect/>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992620A7-D219-8841-9BEF-03770285F91E}" type="slidenum">
              <a:rPr lang="en-US" smtClean="0"/>
              <a:pPr/>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4092C-A5A3-7A40-ADDC-5BA3A866EF35}" type="datetimeFigureOut">
              <a:rPr lang="en-US" smtClean="0"/>
              <a:pPr/>
              <a:t>5/22/2016</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1828800"/>
            <a:ext cx="7770813" cy="4812202"/>
          </a:xfrm>
        </p:spPr>
        <p:txBody>
          <a:bodyPr>
            <a:normAutofit fontScale="92500" lnSpcReduction="10000"/>
          </a:bodyPr>
          <a:lstStyle/>
          <a:p>
            <a:pPr>
              <a:buClr>
                <a:schemeClr val="tx2">
                  <a:lumMod val="10000"/>
                  <a:lumOff val="90000"/>
                </a:schemeClr>
              </a:buClr>
            </a:pPr>
            <a:r>
              <a:rPr lang="en-US" dirty="0" smtClean="0">
                <a:solidFill>
                  <a:srgbClr val="EAEBE9"/>
                </a:solidFill>
              </a:rPr>
              <a:t>Cleaning </a:t>
            </a:r>
            <a:r>
              <a:rPr lang="en-US" dirty="0" smtClean="0">
                <a:solidFill>
                  <a:srgbClr val="EAEBE9"/>
                </a:solidFill>
              </a:rPr>
              <a:t>the Church – </a:t>
            </a:r>
            <a:r>
              <a:rPr lang="en-US" dirty="0" smtClean="0">
                <a:solidFill>
                  <a:srgbClr val="EAEBE9"/>
                </a:solidFill>
              </a:rPr>
              <a:t>Meeting June 12</a:t>
            </a:r>
            <a:r>
              <a:rPr lang="en-US" baseline="30000" dirty="0" smtClean="0">
                <a:solidFill>
                  <a:srgbClr val="EAEBE9"/>
                </a:solidFill>
              </a:rPr>
              <a:t>th</a:t>
            </a:r>
            <a:r>
              <a:rPr lang="en-US" dirty="0" smtClean="0">
                <a:solidFill>
                  <a:srgbClr val="EAEBE9"/>
                </a:solidFill>
              </a:rPr>
              <a:t> after church</a:t>
            </a:r>
          </a:p>
          <a:p>
            <a:pPr lvl="1">
              <a:buClr>
                <a:schemeClr val="tx2">
                  <a:lumMod val="10000"/>
                  <a:lumOff val="90000"/>
                </a:schemeClr>
              </a:buClr>
            </a:pPr>
            <a:r>
              <a:rPr lang="en-US" dirty="0" smtClean="0">
                <a:solidFill>
                  <a:srgbClr val="EAEBE9"/>
                </a:solidFill>
              </a:rPr>
              <a:t>Contact: Doug Otto</a:t>
            </a:r>
            <a:endParaRPr lang="en-US" dirty="0" smtClean="0">
              <a:solidFill>
                <a:srgbClr val="EAEBE9"/>
              </a:solidFill>
            </a:endParaRPr>
          </a:p>
          <a:p>
            <a:pPr>
              <a:buClr>
                <a:schemeClr val="tx2">
                  <a:lumMod val="10000"/>
                  <a:lumOff val="90000"/>
                </a:schemeClr>
              </a:buClr>
            </a:pPr>
            <a:r>
              <a:rPr lang="en-US" dirty="0" smtClean="0">
                <a:solidFill>
                  <a:srgbClr val="EAEBE9"/>
                </a:solidFill>
              </a:rPr>
              <a:t>LFBI – The 7’s </a:t>
            </a:r>
            <a:r>
              <a:rPr lang="en-US" dirty="0" smtClean="0">
                <a:solidFill>
                  <a:srgbClr val="EAEBE9"/>
                </a:solidFill>
              </a:rPr>
              <a:t>Starts Sunday June 5</a:t>
            </a:r>
            <a:r>
              <a:rPr lang="en-US" baseline="30000" dirty="0" smtClean="0">
                <a:solidFill>
                  <a:srgbClr val="EAEBE9"/>
                </a:solidFill>
              </a:rPr>
              <a:t>th</a:t>
            </a:r>
          </a:p>
          <a:p>
            <a:pPr lvl="1">
              <a:buClr>
                <a:schemeClr val="tx2">
                  <a:lumMod val="10000"/>
                  <a:lumOff val="90000"/>
                </a:schemeClr>
              </a:buClr>
            </a:pPr>
            <a:r>
              <a:rPr lang="en-US" dirty="0">
                <a:solidFill>
                  <a:srgbClr val="EAEBE9"/>
                </a:solidFill>
              </a:rPr>
              <a:t>5:30pm CST</a:t>
            </a:r>
          </a:p>
          <a:p>
            <a:pPr lvl="1">
              <a:buClr>
                <a:schemeClr val="tx2">
                  <a:lumMod val="10000"/>
                  <a:lumOff val="90000"/>
                </a:schemeClr>
              </a:buClr>
            </a:pPr>
            <a:r>
              <a:rPr lang="en-US" dirty="0">
                <a:solidFill>
                  <a:srgbClr val="EAEBE9"/>
                </a:solidFill>
              </a:rPr>
              <a:t>Enroll at lfbi.org Ladies Event – March 4, 6pm in the Café at </a:t>
            </a:r>
            <a:r>
              <a:rPr lang="en-US" dirty="0" smtClean="0">
                <a:solidFill>
                  <a:srgbClr val="EAEBE9"/>
                </a:solidFill>
              </a:rPr>
              <a:t>MBT</a:t>
            </a:r>
            <a:r>
              <a:rPr lang="en-US" baseline="30000" dirty="0" smtClean="0">
                <a:solidFill>
                  <a:srgbClr val="EAEBE9"/>
                </a:solidFill>
              </a:rPr>
              <a:t> </a:t>
            </a:r>
          </a:p>
          <a:p>
            <a:pPr>
              <a:buClr>
                <a:schemeClr val="tx2">
                  <a:lumMod val="10000"/>
                  <a:lumOff val="90000"/>
                </a:schemeClr>
              </a:buClr>
            </a:pPr>
            <a:r>
              <a:rPr lang="en-US" dirty="0">
                <a:solidFill>
                  <a:srgbClr val="EAEBE9"/>
                </a:solidFill>
              </a:rPr>
              <a:t>Host Spanish </a:t>
            </a:r>
            <a:r>
              <a:rPr lang="en-US" dirty="0" smtClean="0">
                <a:solidFill>
                  <a:srgbClr val="EAEBE9"/>
                </a:solidFill>
              </a:rPr>
              <a:t>Students</a:t>
            </a:r>
          </a:p>
          <a:p>
            <a:pPr lvl="1">
              <a:buClr>
                <a:schemeClr val="tx2">
                  <a:lumMod val="10000"/>
                  <a:lumOff val="90000"/>
                </a:schemeClr>
              </a:buClr>
            </a:pPr>
            <a:r>
              <a:rPr lang="en-US" dirty="0">
                <a:solidFill>
                  <a:srgbClr val="EAEBE9"/>
                </a:solidFill>
              </a:rPr>
              <a:t>July 1</a:t>
            </a:r>
            <a:r>
              <a:rPr lang="en-US" baseline="30000" dirty="0">
                <a:solidFill>
                  <a:srgbClr val="EAEBE9"/>
                </a:solidFill>
              </a:rPr>
              <a:t>st</a:t>
            </a:r>
            <a:r>
              <a:rPr lang="en-US" dirty="0">
                <a:solidFill>
                  <a:srgbClr val="EAEBE9"/>
                </a:solidFill>
              </a:rPr>
              <a:t> -29</a:t>
            </a:r>
            <a:r>
              <a:rPr lang="en-US" baseline="30000" dirty="0">
                <a:solidFill>
                  <a:srgbClr val="EAEBE9"/>
                </a:solidFill>
              </a:rPr>
              <a:t>th</a:t>
            </a:r>
            <a:r>
              <a:rPr lang="en-US" dirty="0">
                <a:solidFill>
                  <a:srgbClr val="EAEBE9"/>
                </a:solidFill>
              </a:rPr>
              <a:t> </a:t>
            </a:r>
          </a:p>
          <a:p>
            <a:pPr lvl="1">
              <a:buClr>
                <a:schemeClr val="tx2">
                  <a:lumMod val="10000"/>
                  <a:lumOff val="90000"/>
                </a:schemeClr>
              </a:buClr>
            </a:pPr>
            <a:r>
              <a:rPr lang="en-US" dirty="0">
                <a:solidFill>
                  <a:srgbClr val="EAEBE9"/>
                </a:solidFill>
              </a:rPr>
              <a:t>Contact Andrew Ong</a:t>
            </a:r>
          </a:p>
          <a:p>
            <a:pPr lvl="1">
              <a:buClr>
                <a:schemeClr val="tx2">
                  <a:lumMod val="10000"/>
                  <a:lumOff val="90000"/>
                </a:schemeClr>
              </a:buClr>
            </a:pPr>
            <a:r>
              <a:rPr lang="en-US" dirty="0">
                <a:solidFill>
                  <a:srgbClr val="EAEBE9"/>
                </a:solidFill>
              </a:rPr>
              <a:t>Signup in </a:t>
            </a:r>
            <a:r>
              <a:rPr lang="en-US" dirty="0" smtClean="0">
                <a:solidFill>
                  <a:srgbClr val="EAEBE9"/>
                </a:solidFill>
              </a:rPr>
              <a:t>Lobby</a:t>
            </a:r>
          </a:p>
          <a:p>
            <a:pPr>
              <a:buClr>
                <a:schemeClr val="tx2">
                  <a:lumMod val="10000"/>
                  <a:lumOff val="90000"/>
                </a:schemeClr>
              </a:buClr>
            </a:pPr>
            <a:r>
              <a:rPr lang="en-US" dirty="0" smtClean="0">
                <a:solidFill>
                  <a:srgbClr val="EAEBE9"/>
                </a:solidFill>
              </a:rPr>
              <a:t>Costa Rica Fund Raiser</a:t>
            </a:r>
          </a:p>
          <a:p>
            <a:pPr lvl="1">
              <a:buClr>
                <a:schemeClr val="tx2">
                  <a:lumMod val="10000"/>
                  <a:lumOff val="90000"/>
                </a:schemeClr>
              </a:buClr>
            </a:pPr>
            <a:r>
              <a:rPr lang="en-US" dirty="0" smtClean="0">
                <a:solidFill>
                  <a:srgbClr val="EAEBE9"/>
                </a:solidFill>
              </a:rPr>
              <a:t>Street tacos TODAY after service</a:t>
            </a:r>
            <a:endParaRPr lang="en-US" dirty="0">
              <a:solidFill>
                <a:srgbClr val="EAEBE9"/>
              </a:solidFill>
            </a:endParaRPr>
          </a:p>
          <a:p>
            <a:pPr marL="457200" lvl="1" indent="0">
              <a:buClr>
                <a:schemeClr val="tx2">
                  <a:lumMod val="10000"/>
                  <a:lumOff val="90000"/>
                </a:schemeClr>
              </a:buClr>
              <a:buNone/>
            </a:pPr>
            <a:endParaRPr lang="en-US" dirty="0">
              <a:solidFill>
                <a:srgbClr val="EAEBE9"/>
              </a:solidFill>
            </a:endParaRPr>
          </a:p>
          <a:p>
            <a:pPr marL="457200" lvl="1" indent="0">
              <a:buClr>
                <a:schemeClr val="tx2">
                  <a:lumMod val="10000"/>
                  <a:lumOff val="90000"/>
                </a:schemeClr>
              </a:buClr>
              <a:buNone/>
            </a:pPr>
            <a:endParaRPr lang="en-US" dirty="0" smtClean="0">
              <a:solidFill>
                <a:srgbClr val="EAEBE9"/>
              </a:solidFill>
            </a:endParaRPr>
          </a:p>
          <a:p>
            <a:pPr>
              <a:buClr>
                <a:schemeClr val="tx2">
                  <a:lumMod val="10000"/>
                  <a:lumOff val="90000"/>
                </a:schemeClr>
              </a:buClr>
              <a:buNone/>
            </a:pPr>
            <a:endParaRPr lang="en-US" dirty="0">
              <a:solidFill>
                <a:srgbClr val="EAEBE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smtClean="0"/>
              <a:t>Verily, Verily</a:t>
            </a:r>
          </a:p>
        </p:txBody>
      </p:sp>
    </p:spTree>
    <p:extLst>
      <p:ext uri="{BB962C8B-B14F-4D97-AF65-F5344CB8AC3E}">
        <p14:creationId xmlns:p14="http://schemas.microsoft.com/office/powerpoint/2010/main" val="480477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SET PEOPLE FREE </a:t>
            </a:r>
            <a:br>
              <a:rPr lang="en-US" sz="4200" dirty="0" smtClean="0">
                <a:solidFill>
                  <a:schemeClr val="bg2"/>
                </a:solidFill>
              </a:rPr>
            </a:br>
            <a:r>
              <a:rPr lang="en-US" sz="4200" dirty="0" smtClean="0">
                <a:solidFill>
                  <a:schemeClr val="bg2"/>
                </a:solidFill>
              </a:rPr>
              <a:t>WITH THE SCRIPTURES</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Mark 2:27-28</a:t>
            </a:r>
          </a:p>
          <a:p>
            <a:pPr>
              <a:buClrTx/>
            </a:pPr>
            <a:r>
              <a:rPr lang="en-US" b="1" dirty="0" smtClean="0">
                <a:solidFill>
                  <a:schemeClr val="tx2">
                    <a:lumMod val="10000"/>
                    <a:lumOff val="90000"/>
                  </a:schemeClr>
                </a:solidFill>
              </a:rPr>
              <a:t>KEY </a:t>
            </a:r>
            <a:r>
              <a:rPr lang="en-US" b="1" dirty="0">
                <a:solidFill>
                  <a:schemeClr val="tx2">
                    <a:lumMod val="10000"/>
                    <a:lumOff val="90000"/>
                  </a:schemeClr>
                </a:solidFill>
              </a:rPr>
              <a:t>POINT #1</a:t>
            </a:r>
            <a:br>
              <a:rPr lang="en-US" b="1" dirty="0">
                <a:solidFill>
                  <a:schemeClr val="tx2">
                    <a:lumMod val="10000"/>
                    <a:lumOff val="90000"/>
                  </a:schemeClr>
                </a:solidFill>
              </a:rPr>
            </a:br>
            <a:r>
              <a:rPr lang="en-US" dirty="0">
                <a:solidFill>
                  <a:schemeClr val="tx2">
                    <a:lumMod val="10000"/>
                    <a:lumOff val="90000"/>
                  </a:schemeClr>
                </a:solidFill>
              </a:rPr>
              <a:t>The Bible can either be used to set people free (which requires personal engagement) or it can be used to be a merciless judge (which typically is defined by personal detachment). </a:t>
            </a: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89098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Tx/>
            </a:pPr>
            <a:r>
              <a:rPr lang="en-US" dirty="0" smtClean="0">
                <a:solidFill>
                  <a:srgbClr val="EAEBE9"/>
                </a:solidFill>
              </a:rPr>
              <a:t>John 5:16-23</a:t>
            </a:r>
          </a:p>
          <a:p>
            <a:pPr>
              <a:buClrTx/>
            </a:pPr>
            <a:r>
              <a:rPr lang="en-US" dirty="0" smtClean="0">
                <a:solidFill>
                  <a:schemeClr val="tx2">
                    <a:lumMod val="10000"/>
                    <a:lumOff val="90000"/>
                  </a:schemeClr>
                </a:solidFill>
              </a:rPr>
              <a:t>Verily = Amen (So be it, it is true)</a:t>
            </a:r>
          </a:p>
          <a:p>
            <a:pPr>
              <a:buClrTx/>
            </a:pPr>
            <a:r>
              <a:rPr lang="en-US" dirty="0" smtClean="0">
                <a:solidFill>
                  <a:schemeClr val="tx2">
                    <a:lumMod val="10000"/>
                    <a:lumOff val="90000"/>
                  </a:schemeClr>
                </a:solidFill>
              </a:rPr>
              <a:t>1</a:t>
            </a:r>
            <a:r>
              <a:rPr lang="en-US" baseline="30000" dirty="0" smtClean="0">
                <a:solidFill>
                  <a:schemeClr val="tx2">
                    <a:lumMod val="10000"/>
                    <a:lumOff val="90000"/>
                  </a:schemeClr>
                </a:solidFill>
              </a:rPr>
              <a:t>st</a:t>
            </a:r>
            <a:r>
              <a:rPr lang="en-US" dirty="0" smtClean="0">
                <a:solidFill>
                  <a:schemeClr val="tx2">
                    <a:lumMod val="10000"/>
                    <a:lumOff val="90000"/>
                  </a:schemeClr>
                </a:solidFill>
              </a:rPr>
              <a:t> Verily, Verily – I can do nothing of myself. </a:t>
            </a:r>
          </a:p>
          <a:p>
            <a:pPr>
              <a:buClrTx/>
            </a:pPr>
            <a:r>
              <a:rPr lang="en-US" dirty="0" smtClean="0">
                <a:solidFill>
                  <a:schemeClr val="tx2">
                    <a:lumMod val="10000"/>
                    <a:lumOff val="90000"/>
                  </a:schemeClr>
                </a:solidFill>
              </a:rPr>
              <a:t>Our ability to serve God comes out of his love which has first been given to us. </a:t>
            </a:r>
          </a:p>
          <a:p>
            <a:pPr>
              <a:buClrTx/>
            </a:pPr>
            <a:r>
              <a:rPr lang="en-US" u="sng" dirty="0" smtClean="0">
                <a:solidFill>
                  <a:schemeClr val="tx2">
                    <a:lumMod val="10000"/>
                    <a:lumOff val="90000"/>
                  </a:schemeClr>
                </a:solidFill>
              </a:rPr>
              <a:t>Through God’s love </a:t>
            </a:r>
            <a:r>
              <a:rPr lang="en-US" dirty="0" smtClean="0">
                <a:solidFill>
                  <a:schemeClr val="tx2">
                    <a:lumMod val="10000"/>
                    <a:lumOff val="90000"/>
                  </a:schemeClr>
                </a:solidFill>
              </a:rPr>
              <a:t>we are invited into seeing how he works. </a:t>
            </a:r>
          </a:p>
          <a:p>
            <a:pPr lvl="1">
              <a:buClrTx/>
            </a:pPr>
            <a:r>
              <a:rPr lang="en-US" dirty="0" smtClean="0">
                <a:solidFill>
                  <a:schemeClr val="tx2">
                    <a:lumMod val="10000"/>
                    <a:lumOff val="90000"/>
                  </a:schemeClr>
                </a:solidFill>
              </a:rPr>
              <a:t>Thankfully God has does not withhold his love. </a:t>
            </a:r>
          </a:p>
          <a:p>
            <a:pPr lvl="1">
              <a:buClrTx/>
            </a:pPr>
            <a:r>
              <a:rPr lang="en-US" dirty="0" smtClean="0">
                <a:solidFill>
                  <a:schemeClr val="tx2">
                    <a:lumMod val="10000"/>
                    <a:lumOff val="90000"/>
                  </a:schemeClr>
                </a:solidFill>
              </a:rPr>
              <a:t>The Father’s love to Jesus his Son is a model of transparency.</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411976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John 5:22-23</a:t>
            </a:r>
          </a:p>
          <a:p>
            <a:pPr>
              <a:buClrTx/>
            </a:pPr>
            <a:r>
              <a:rPr lang="en-US" dirty="0" smtClean="0">
                <a:solidFill>
                  <a:schemeClr val="tx2">
                    <a:lumMod val="10000"/>
                    <a:lumOff val="90000"/>
                  </a:schemeClr>
                </a:solidFill>
              </a:rPr>
              <a:t>Jesus has been given all authority to judge. </a:t>
            </a:r>
          </a:p>
          <a:p>
            <a:pPr>
              <a:buClrTx/>
            </a:pPr>
            <a:r>
              <a:rPr lang="en-US" dirty="0" smtClean="0">
                <a:solidFill>
                  <a:schemeClr val="tx2">
                    <a:lumMod val="10000"/>
                    <a:lumOff val="90000"/>
                  </a:schemeClr>
                </a:solidFill>
              </a:rPr>
              <a:t>And so his first order of business is to… die for all of humanity. </a:t>
            </a:r>
          </a:p>
          <a:p>
            <a:pPr>
              <a:buClrTx/>
            </a:pPr>
            <a:r>
              <a:rPr lang="en-US" dirty="0" smtClean="0">
                <a:solidFill>
                  <a:schemeClr val="tx2">
                    <a:lumMod val="10000"/>
                    <a:lumOff val="90000"/>
                  </a:schemeClr>
                </a:solidFill>
              </a:rPr>
              <a:t>In doing so, he becomes the most honorable offering to God. </a:t>
            </a:r>
          </a:p>
          <a:p>
            <a:pPr marL="457200" lvl="4">
              <a:spcBef>
                <a:spcPts val="2000"/>
              </a:spcBef>
              <a:buClrTx/>
            </a:pPr>
            <a:r>
              <a:rPr lang="en-US" sz="2400" dirty="0">
                <a:solidFill>
                  <a:srgbClr val="EAEBE9"/>
                </a:solidFill>
              </a:rPr>
              <a:t>So in Christ’s </a:t>
            </a:r>
            <a:r>
              <a:rPr lang="en-US" sz="2400" u="sng" dirty="0">
                <a:solidFill>
                  <a:srgbClr val="EAEBE9"/>
                </a:solidFill>
              </a:rPr>
              <a:t>judgment</a:t>
            </a:r>
            <a:r>
              <a:rPr lang="en-US" sz="2400" dirty="0">
                <a:solidFill>
                  <a:srgbClr val="EAEBE9"/>
                </a:solidFill>
              </a:rPr>
              <a:t>, not on mankind, but more so on sin, he most </a:t>
            </a:r>
            <a:r>
              <a:rPr lang="en-US" sz="2400" u="sng" dirty="0">
                <a:solidFill>
                  <a:srgbClr val="EAEBE9"/>
                </a:solidFill>
              </a:rPr>
              <a:t>honorably</a:t>
            </a:r>
            <a:r>
              <a:rPr lang="en-US" sz="2400" dirty="0">
                <a:solidFill>
                  <a:srgbClr val="EAEBE9"/>
                </a:solidFill>
              </a:rPr>
              <a:t> became the way by which all men can be saved.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45521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
                <a:schemeClr val="tx2">
                  <a:lumMod val="10000"/>
                  <a:lumOff val="90000"/>
                </a:schemeClr>
              </a:buClr>
            </a:pPr>
            <a:r>
              <a:rPr lang="en-US" b="1" dirty="0">
                <a:solidFill>
                  <a:srgbClr val="EAEBE9"/>
                </a:solidFill>
              </a:rPr>
              <a:t>KEY POINT #</a:t>
            </a:r>
            <a:r>
              <a:rPr lang="en-US" b="1" dirty="0" smtClean="0">
                <a:solidFill>
                  <a:srgbClr val="EAEBE9"/>
                </a:solidFill>
              </a:rPr>
              <a:t>2</a:t>
            </a:r>
            <a:r>
              <a:rPr lang="en-US" dirty="0">
                <a:solidFill>
                  <a:srgbClr val="EAEBE9"/>
                </a:solidFill>
              </a:rPr>
              <a:t/>
            </a:r>
            <a:br>
              <a:rPr lang="en-US" dirty="0">
                <a:solidFill>
                  <a:srgbClr val="EAEBE9"/>
                </a:solidFill>
              </a:rPr>
            </a:br>
            <a:r>
              <a:rPr lang="en-US" dirty="0" smtClean="0">
                <a:solidFill>
                  <a:srgbClr val="EAEBE9"/>
                </a:solidFill>
              </a:rPr>
              <a:t>Don’t </a:t>
            </a:r>
            <a:r>
              <a:rPr lang="en-US" dirty="0">
                <a:solidFill>
                  <a:srgbClr val="EAEBE9"/>
                </a:solidFill>
              </a:rPr>
              <a:t>confuse Christ’s most honorable sacrifice as an inability for him to preside as judge over your eternity. His humility should not be misunderstood as an acceptance for your sin. Rather, his sacrifice, is the token of his grace that must be received in order to have lasting peace with God</a:t>
            </a:r>
            <a:r>
              <a:rPr lang="en-US" dirty="0" smtClean="0">
                <a:solidFill>
                  <a:srgbClr val="EAEBE9"/>
                </a:solidFill>
              </a:rPr>
              <a:t>.</a:t>
            </a:r>
            <a:r>
              <a:rPr lang="en-US" b="1" dirty="0">
                <a:solidFill>
                  <a:srgbClr val="EAEBE9"/>
                </a:solidFill>
              </a:rPr>
              <a:t> </a:t>
            </a:r>
            <a:endParaRPr lang="en-US" dirty="0">
              <a:solidFill>
                <a:srgbClr val="EAEBE9"/>
              </a:solidFill>
            </a:endParaRPr>
          </a:p>
          <a:p>
            <a:pPr>
              <a:buClr>
                <a:schemeClr val="tx2">
                  <a:lumMod val="10000"/>
                  <a:lumOff val="90000"/>
                </a:schemeClr>
              </a:buClr>
            </a:pPr>
            <a:r>
              <a:rPr lang="en-US" dirty="0">
                <a:solidFill>
                  <a:srgbClr val="EAEBE9"/>
                </a:solidFill>
              </a:rPr>
              <a:t>If his sacrifice is not received, know that you will be judged fairly and righteously by his strong arm.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08686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LISTEN TO CHRIST AND </a:t>
            </a:r>
            <a:br>
              <a:rPr lang="en-US" sz="4200" dirty="0" smtClean="0">
                <a:solidFill>
                  <a:schemeClr val="bg2"/>
                </a:solidFill>
              </a:rPr>
            </a:br>
            <a:r>
              <a:rPr lang="en-US" sz="4200" dirty="0" smtClean="0">
                <a:solidFill>
                  <a:schemeClr val="bg2"/>
                </a:solidFill>
              </a:rPr>
              <a:t>BELIEVE IN THE FATHER</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
                <a:schemeClr val="tx2">
                  <a:lumMod val="10000"/>
                  <a:lumOff val="90000"/>
                </a:schemeClr>
              </a:buClr>
            </a:pPr>
            <a:r>
              <a:rPr lang="en-US" dirty="0" smtClean="0">
                <a:solidFill>
                  <a:srgbClr val="EAEBE9"/>
                </a:solidFill>
              </a:rPr>
              <a:t>John 5:24, Romans 10:14-17</a:t>
            </a:r>
          </a:p>
          <a:p>
            <a:pPr>
              <a:buClr>
                <a:schemeClr val="tx2">
                  <a:lumMod val="10000"/>
                  <a:lumOff val="90000"/>
                </a:schemeClr>
              </a:buClr>
            </a:pPr>
            <a:r>
              <a:rPr lang="en-US" dirty="0" smtClean="0">
                <a:solidFill>
                  <a:srgbClr val="EAEBE9"/>
                </a:solidFill>
              </a:rPr>
              <a:t>2</a:t>
            </a:r>
            <a:r>
              <a:rPr lang="en-US" baseline="30000" dirty="0" smtClean="0">
                <a:solidFill>
                  <a:srgbClr val="EAEBE9"/>
                </a:solidFill>
              </a:rPr>
              <a:t>nd</a:t>
            </a:r>
            <a:r>
              <a:rPr lang="en-US" dirty="0" smtClean="0">
                <a:solidFill>
                  <a:srgbClr val="EAEBE9"/>
                </a:solidFill>
              </a:rPr>
              <a:t> Verily, Verily – Hearing God’s Word and Believing on the Father who sent Jesus is the only way to everlasting life. </a:t>
            </a:r>
          </a:p>
          <a:p>
            <a:pPr lvl="1">
              <a:buClr>
                <a:schemeClr val="tx2">
                  <a:lumMod val="10000"/>
                  <a:lumOff val="90000"/>
                </a:schemeClr>
              </a:buClr>
            </a:pPr>
            <a:r>
              <a:rPr lang="en-US" dirty="0" smtClean="0">
                <a:solidFill>
                  <a:srgbClr val="EAEBE9"/>
                </a:solidFill>
              </a:rPr>
              <a:t>Am I listening to Jesus speak?</a:t>
            </a:r>
          </a:p>
          <a:p>
            <a:pPr lvl="1">
              <a:buClr>
                <a:schemeClr val="tx2">
                  <a:lumMod val="10000"/>
                  <a:lumOff val="90000"/>
                </a:schemeClr>
              </a:buClr>
            </a:pPr>
            <a:r>
              <a:rPr lang="en-US" dirty="0" smtClean="0">
                <a:solidFill>
                  <a:srgbClr val="EAEBE9"/>
                </a:solidFill>
              </a:rPr>
              <a:t>Do I believe what I hear when he does speak?</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16179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THE DEAD WILL HEAR </a:t>
            </a:r>
            <a:br>
              <a:rPr lang="en-US" sz="4200" dirty="0" smtClean="0">
                <a:solidFill>
                  <a:schemeClr val="bg2"/>
                </a:solidFill>
              </a:rPr>
            </a:br>
            <a:r>
              <a:rPr lang="en-US" sz="4200" dirty="0" smtClean="0">
                <a:solidFill>
                  <a:schemeClr val="bg2"/>
                </a:solidFill>
              </a:rPr>
              <a:t>AND BE RESURRECTED</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
                <a:schemeClr val="tx2">
                  <a:lumMod val="10000"/>
                  <a:lumOff val="90000"/>
                </a:schemeClr>
              </a:buClr>
            </a:pPr>
            <a:r>
              <a:rPr lang="en-US" dirty="0" smtClean="0">
                <a:solidFill>
                  <a:srgbClr val="EAEBE9"/>
                </a:solidFill>
              </a:rPr>
              <a:t>John 5:25-30, Ephesians 4:7-11, Isaiah 26:19, Romans 8:29, Hebrews 2:14-15, Revelation 1:5-6</a:t>
            </a:r>
          </a:p>
          <a:p>
            <a:pPr>
              <a:buClr>
                <a:schemeClr val="tx2">
                  <a:lumMod val="10000"/>
                  <a:lumOff val="90000"/>
                </a:schemeClr>
              </a:buClr>
            </a:pPr>
            <a:r>
              <a:rPr lang="en-US" dirty="0" smtClean="0">
                <a:solidFill>
                  <a:srgbClr val="EAEBE9"/>
                </a:solidFill>
              </a:rPr>
              <a:t>3</a:t>
            </a:r>
            <a:r>
              <a:rPr lang="en-US" baseline="30000" dirty="0" smtClean="0">
                <a:solidFill>
                  <a:srgbClr val="EAEBE9"/>
                </a:solidFill>
              </a:rPr>
              <a:t>rd</a:t>
            </a:r>
            <a:r>
              <a:rPr lang="en-US" dirty="0" smtClean="0">
                <a:solidFill>
                  <a:srgbClr val="EAEBE9"/>
                </a:solidFill>
              </a:rPr>
              <a:t> Verily, Verily – The Dead will hear the voice of the Son of God. </a:t>
            </a:r>
          </a:p>
          <a:p>
            <a:pPr lvl="1">
              <a:buClr>
                <a:schemeClr val="tx2">
                  <a:lumMod val="10000"/>
                  <a:lumOff val="90000"/>
                </a:schemeClr>
              </a:buClr>
            </a:pPr>
            <a:r>
              <a:rPr lang="en-US" dirty="0" smtClean="0">
                <a:solidFill>
                  <a:srgbClr val="EAEBE9"/>
                </a:solidFill>
              </a:rPr>
              <a:t>The promise of the resurrection is being given right here. </a:t>
            </a:r>
          </a:p>
          <a:p>
            <a:pPr lvl="1">
              <a:buClr>
                <a:schemeClr val="tx2">
                  <a:lumMod val="10000"/>
                  <a:lumOff val="90000"/>
                </a:schemeClr>
              </a:buClr>
            </a:pPr>
            <a:r>
              <a:rPr lang="en-US" dirty="0" smtClean="0">
                <a:solidFill>
                  <a:srgbClr val="EAEBE9"/>
                </a:solidFill>
              </a:rPr>
              <a:t>The coming of Christ was not just for the present and future generations, it was also a fulfilling of prophecy for those who trusted in God in the O.T. </a:t>
            </a:r>
          </a:p>
          <a:p>
            <a:pPr>
              <a:buClr>
                <a:schemeClr val="tx2">
                  <a:lumMod val="10000"/>
                  <a:lumOff val="90000"/>
                </a:schemeClr>
              </a:buClr>
            </a:pPr>
            <a:r>
              <a:rPr lang="en-US" b="1" dirty="0" smtClean="0">
                <a:solidFill>
                  <a:srgbClr val="EAEBE9"/>
                </a:solidFill>
              </a:rPr>
              <a:t>KEY POINT #3</a:t>
            </a:r>
            <a:br>
              <a:rPr lang="en-US" b="1" dirty="0" smtClean="0">
                <a:solidFill>
                  <a:srgbClr val="EAEBE9"/>
                </a:solidFill>
              </a:rPr>
            </a:br>
            <a:r>
              <a:rPr lang="en-US" dirty="0" smtClean="0">
                <a:solidFill>
                  <a:srgbClr val="EAEBE9"/>
                </a:solidFill>
              </a:rPr>
              <a:t>You </a:t>
            </a:r>
            <a:r>
              <a:rPr lang="en-US" dirty="0">
                <a:solidFill>
                  <a:srgbClr val="EAEBE9"/>
                </a:solidFill>
              </a:rPr>
              <a:t>and I need to be always watching and waiting for Christ to speak so that our dead lives would be awoken. </a:t>
            </a:r>
            <a:endParaRPr lang="en-US" dirty="0" smtClean="0">
              <a:solidFill>
                <a:srgbClr val="EAEBE9"/>
              </a:solidFill>
            </a:endParaRPr>
          </a:p>
          <a:p>
            <a:pPr marL="0" indent="0">
              <a:buClrTx/>
              <a:buNone/>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5984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852326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2444</TotalTime>
  <Words>386</Words>
  <Application>Microsoft Office PowerPoint</Application>
  <PresentationFormat>On-screen Show (4:3)</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Calisto MT</vt:lpstr>
      <vt:lpstr>Wingdings</vt:lpstr>
      <vt:lpstr>Folio</vt:lpstr>
      <vt:lpstr>WORK OF THE MINISTRY</vt:lpstr>
      <vt:lpstr>THE MEN OF THE LAW &amp;  THE MAN OF MERCY &amp; GRACE</vt:lpstr>
      <vt:lpstr>SET PEOPLE FREE  WITH THE SCRIPTURES</vt:lpstr>
      <vt:lpstr>I CAN DO NOTHING OF MYSELF</vt:lpstr>
      <vt:lpstr>I CAN DO NOTHING OF MYSELF</vt:lpstr>
      <vt:lpstr>I CAN DO NOTHING OF MYSELF</vt:lpstr>
      <vt:lpstr>LISTEN TO CHRIST AND  BELIEVE IN THE FATHER</vt:lpstr>
      <vt:lpstr>THE DEAD WILL HEAR  AND BE RESURRECTED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OF THE MINISTRY</dc:title>
  <dc:creator>Daniel Reneau</dc:creator>
  <cp:lastModifiedBy>Myles Cheadle</cp:lastModifiedBy>
  <cp:revision>26</cp:revision>
  <dcterms:created xsi:type="dcterms:W3CDTF">2016-04-17T04:40:16Z</dcterms:created>
  <dcterms:modified xsi:type="dcterms:W3CDTF">2016-05-22T13:11:21Z</dcterms:modified>
</cp:coreProperties>
</file>