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61" r:id="rId2"/>
    <p:sldId id="280" r:id="rId3"/>
    <p:sldId id="281" r:id="rId4"/>
    <p:sldId id="282" r:id="rId5"/>
    <p:sldId id="283" r:id="rId6"/>
    <p:sldId id="284" r:id="rId7"/>
    <p:sldId id="285" r:id="rId8"/>
    <p:sldId id="286" r:id="rId9"/>
    <p:sldId id="288" r:id="rId10"/>
    <p:sldId id="289" r:id="rId11"/>
    <p:sldId id="287" r:id="rId12"/>
    <p:sldId id="290" r:id="rId13"/>
    <p:sldId id="279" r:id="rId14"/>
    <p:sldId id="291" r:id="rId15"/>
    <p:sldId id="292" r:id="rId16"/>
    <p:sldId id="293" r:id="rId17"/>
    <p:sldId id="294" r:id="rId18"/>
    <p:sldId id="296" r:id="rId19"/>
    <p:sldId id="297" r:id="rId20"/>
    <p:sldId id="298" r:id="rId21"/>
    <p:sldId id="299" r:id="rId22"/>
    <p:sldId id="300" r:id="rId23"/>
    <p:sldId id="301" r:id="rId24"/>
    <p:sldId id="302" r:id="rId25"/>
    <p:sldId id="303" r:id="rId26"/>
    <p:sldId id="304" r:id="rId27"/>
    <p:sldId id="305" r:id="rId28"/>
    <p:sldId id="306" r:id="rId29"/>
    <p:sldId id="308" r:id="rId30"/>
    <p:sldId id="30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50" d="100"/>
          <a:sy n="50" d="100"/>
        </p:scale>
        <p:origin x="143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10/15/2016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10/15/2016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10/15/2016</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10/15/2016</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10/15/2016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10/15/2016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10/15/2016</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10/15/2016</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15" y="1031748"/>
            <a:ext cx="7315200" cy="3255264"/>
          </a:xfrm>
        </p:spPr>
        <p:txBody>
          <a:bodyPr/>
          <a:lstStyle/>
          <a:p>
            <a:r>
              <a:rPr lang="en-US" b="1" dirty="0" smtClean="0"/>
              <a:t>Romans 1:2-7</a:t>
            </a:r>
            <a:br>
              <a:rPr lang="en-US" b="1" dirty="0" smtClean="0"/>
            </a:br>
            <a:r>
              <a:rPr lang="en-US" b="1" dirty="0" smtClean="0"/>
              <a:t>The </a:t>
            </a:r>
            <a:r>
              <a:rPr lang="en-US" b="1" dirty="0"/>
              <a:t>Lineage of </a:t>
            </a:r>
            <a:r>
              <a:rPr lang="en-US" b="1" dirty="0"/>
              <a:t>O</a:t>
            </a:r>
            <a:r>
              <a:rPr lang="en-US" b="1" dirty="0" smtClean="0"/>
              <a:t>ur </a:t>
            </a:r>
            <a:r>
              <a:rPr lang="en-US" b="1" dirty="0"/>
              <a:t>Declaration</a:t>
            </a:r>
            <a:endParaRPr lang="en-US" sz="8800" b="1"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16097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10064294"/>
          </a:xfrm>
          <a:prstGeom prst="rect">
            <a:avLst/>
          </a:prstGeom>
          <a:noFill/>
        </p:spPr>
        <p:txBody>
          <a:bodyPr wrap="square" rtlCol="0">
            <a:spAutoFit/>
          </a:bodyPr>
          <a:lstStyle/>
          <a:p>
            <a:r>
              <a:rPr lang="en-US" sz="4400" b="1" u="sng" dirty="0" smtClean="0"/>
              <a:t>Prophecy &amp; the Gospel</a:t>
            </a:r>
            <a:endParaRPr lang="en-US" sz="4400" dirty="0" smtClean="0"/>
          </a:p>
          <a:p>
            <a:endParaRPr lang="en-US" sz="3200" b="1" i="1" dirty="0"/>
          </a:p>
          <a:p>
            <a:r>
              <a:rPr lang="en-US" sz="3600" dirty="0"/>
              <a:t>This was </a:t>
            </a:r>
            <a:r>
              <a:rPr lang="en-US" sz="3600" dirty="0" smtClean="0"/>
              <a:t>common in the early church too</a:t>
            </a:r>
          </a:p>
          <a:p>
            <a:r>
              <a:rPr lang="en-US" sz="3200" dirty="0" smtClean="0"/>
              <a:t>- People “spending their </a:t>
            </a:r>
            <a:r>
              <a:rPr lang="en-US" sz="3200" dirty="0"/>
              <a:t>time in nothing else, but either to tell, or to hear some new thing.” </a:t>
            </a:r>
            <a:r>
              <a:rPr lang="en-US" sz="3200" dirty="0" smtClean="0"/>
              <a:t>Acts 17:21 </a:t>
            </a:r>
            <a:endParaRPr lang="en-US" sz="3200" dirty="0"/>
          </a:p>
          <a:p>
            <a:r>
              <a:rPr lang="en-US" sz="3200" dirty="0" smtClean="0"/>
              <a:t>- People </a:t>
            </a:r>
            <a:r>
              <a:rPr lang="en-US" sz="3200" dirty="0"/>
              <a:t>who like to have their “ears itched” 2 Tim 4:3 </a:t>
            </a:r>
          </a:p>
          <a:p>
            <a:r>
              <a:rPr lang="en-US" sz="3200" dirty="0" smtClean="0"/>
              <a:t>- People who want to hear themselves </a:t>
            </a:r>
            <a:r>
              <a:rPr lang="en-US" sz="3200" dirty="0"/>
              <a:t>talk </a:t>
            </a:r>
            <a:r>
              <a:rPr lang="en-US" sz="3200" dirty="0" smtClean="0"/>
              <a:t>1 </a:t>
            </a:r>
            <a:r>
              <a:rPr lang="en-US" sz="3200" dirty="0"/>
              <a:t>Tim </a:t>
            </a:r>
            <a:r>
              <a:rPr lang="en-US" sz="3200" dirty="0" smtClean="0"/>
              <a:t>1:6 </a:t>
            </a:r>
            <a:endParaRPr lang="en-US" sz="3200" dirty="0"/>
          </a:p>
          <a:p>
            <a:r>
              <a:rPr lang="en-US" sz="3200" dirty="0" smtClean="0"/>
              <a:t>- …are people that </a:t>
            </a:r>
            <a:r>
              <a:rPr lang="en-US" sz="3200" dirty="0"/>
              <a:t>must be avoided </a:t>
            </a:r>
            <a:r>
              <a:rPr lang="en-US" sz="3200" dirty="0" smtClean="0"/>
              <a:t>Rom 16:17</a:t>
            </a:r>
            <a:endParaRPr lang="en-US" sz="3200" dirty="0"/>
          </a:p>
          <a:p>
            <a:endParaRPr lang="en-US" sz="3600" dirty="0"/>
          </a:p>
          <a:p>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778499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11480066"/>
          </a:xfrm>
          <a:prstGeom prst="rect">
            <a:avLst/>
          </a:prstGeom>
          <a:noFill/>
        </p:spPr>
        <p:txBody>
          <a:bodyPr wrap="square" rtlCol="0">
            <a:spAutoFit/>
          </a:bodyPr>
          <a:lstStyle/>
          <a:p>
            <a:r>
              <a:rPr lang="en-US" sz="4400" b="1" u="sng" dirty="0" smtClean="0"/>
              <a:t>Prophecy &amp; the Gospel</a:t>
            </a:r>
            <a:endParaRPr lang="en-US" sz="4400" dirty="0" smtClean="0"/>
          </a:p>
          <a:p>
            <a:endParaRPr lang="en-US" sz="3200" b="1" i="1" dirty="0"/>
          </a:p>
          <a:p>
            <a:r>
              <a:rPr lang="en-US" sz="3600" dirty="0"/>
              <a:t>This was </a:t>
            </a:r>
            <a:r>
              <a:rPr lang="en-US" sz="3600" dirty="0" smtClean="0"/>
              <a:t>common in the early church too</a:t>
            </a:r>
          </a:p>
          <a:p>
            <a:r>
              <a:rPr lang="en-US" sz="3200" dirty="0" smtClean="0"/>
              <a:t>- People “spending their </a:t>
            </a:r>
            <a:r>
              <a:rPr lang="en-US" sz="3200" dirty="0"/>
              <a:t>time in nothing else, but either to tell, or to hear some new thing.” </a:t>
            </a:r>
            <a:r>
              <a:rPr lang="en-US" sz="3200" dirty="0" smtClean="0"/>
              <a:t>Acts 17:21 </a:t>
            </a:r>
            <a:endParaRPr lang="en-US" sz="3200" dirty="0"/>
          </a:p>
          <a:p>
            <a:r>
              <a:rPr lang="en-US" sz="3200" dirty="0" smtClean="0"/>
              <a:t>- People </a:t>
            </a:r>
            <a:r>
              <a:rPr lang="en-US" sz="3200" dirty="0"/>
              <a:t>who like to have their “ears itched” 2 Tim 4:3 </a:t>
            </a:r>
          </a:p>
          <a:p>
            <a:r>
              <a:rPr lang="en-US" sz="3200" dirty="0" smtClean="0"/>
              <a:t>- People who want to hear themselves </a:t>
            </a:r>
            <a:r>
              <a:rPr lang="en-US" sz="3200" dirty="0"/>
              <a:t>talk </a:t>
            </a:r>
            <a:r>
              <a:rPr lang="en-US" sz="3200" dirty="0" smtClean="0"/>
              <a:t>1 </a:t>
            </a:r>
            <a:r>
              <a:rPr lang="en-US" sz="3200" dirty="0"/>
              <a:t>Tim </a:t>
            </a:r>
            <a:r>
              <a:rPr lang="en-US" sz="3200" dirty="0" smtClean="0"/>
              <a:t>1:6 </a:t>
            </a:r>
            <a:endParaRPr lang="en-US" sz="3200" dirty="0"/>
          </a:p>
          <a:p>
            <a:r>
              <a:rPr lang="en-US" sz="3200" dirty="0"/>
              <a:t>- …are people that must be avoided Rom 16:17</a:t>
            </a:r>
          </a:p>
          <a:p>
            <a:pPr marL="457200" indent="-457200">
              <a:buFontTx/>
              <a:buChar char="-"/>
            </a:pPr>
            <a:endParaRPr lang="en-US" sz="3200" dirty="0"/>
          </a:p>
          <a:p>
            <a:r>
              <a:rPr lang="en-US" sz="3200" b="1" dirty="0"/>
              <a:t>BUT,</a:t>
            </a:r>
            <a:r>
              <a:rPr lang="en-US" sz="3200" dirty="0"/>
              <a:t> our fears, </a:t>
            </a:r>
            <a:r>
              <a:rPr lang="en-US" sz="3200" dirty="0" smtClean="0"/>
              <a:t>annoyances </a:t>
            </a:r>
            <a:r>
              <a:rPr lang="en-US" sz="3200" dirty="0"/>
              <a:t>or </a:t>
            </a:r>
            <a:r>
              <a:rPr lang="en-US" sz="3200" dirty="0" smtClean="0"/>
              <a:t>discomforts </a:t>
            </a:r>
            <a:r>
              <a:rPr lang="en-US" sz="3200" dirty="0"/>
              <a:t>should not justify </a:t>
            </a:r>
            <a:r>
              <a:rPr lang="en-US" sz="3200" dirty="0" smtClean="0"/>
              <a:t>a personal </a:t>
            </a:r>
            <a:r>
              <a:rPr lang="en-US" sz="3200" dirty="0"/>
              <a:t>disdain for prophetic </a:t>
            </a:r>
            <a:r>
              <a:rPr lang="en-US" sz="3200" dirty="0" smtClean="0"/>
              <a:t>teaching, </a:t>
            </a:r>
            <a:r>
              <a:rPr lang="en-US" sz="3200" u="sng" dirty="0"/>
              <a:t>as long as it is biblical!</a:t>
            </a:r>
            <a:endParaRPr lang="en-US" sz="3200" u="sng" dirty="0"/>
          </a:p>
          <a:p>
            <a:endParaRPr lang="en-US" sz="3200" dirty="0"/>
          </a:p>
          <a:p>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1664267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11295400"/>
          </a:xfrm>
          <a:prstGeom prst="rect">
            <a:avLst/>
          </a:prstGeom>
          <a:noFill/>
        </p:spPr>
        <p:txBody>
          <a:bodyPr wrap="square" rtlCol="0">
            <a:spAutoFit/>
          </a:bodyPr>
          <a:lstStyle/>
          <a:p>
            <a:r>
              <a:rPr lang="en-US" sz="3200" i="1" dirty="0"/>
              <a:t>“Why should we study prophecy? There are many people today who have relegated the prophetic scriptures to oblivion. They feel that a man has to either be mentally unbalanced, a religious fanatic, or a heretic in doctrine to manifest interest in the study of prophecy….Yet we find that the prophetic Scriptures occupy a great portion of the Word of God. In both the Old and New Testaments, whole books are devoted to the subject. In fact, approximately one fourth of the Word of God was prophetic at the time it was written. </a:t>
            </a:r>
            <a:r>
              <a:rPr lang="en-US" sz="3200" i="1" u="sng" dirty="0"/>
              <a:t>If God has devoted that much space to the subject, it certainly behooves us to give attention to it.”</a:t>
            </a:r>
            <a:endParaRPr lang="en-US" sz="3200" u="sng" dirty="0"/>
          </a:p>
          <a:p>
            <a:pPr fontAlgn="base"/>
            <a:r>
              <a:rPr lang="en-US" sz="3200" i="1" dirty="0" smtClean="0"/>
              <a:t>									- J</a:t>
            </a:r>
            <a:r>
              <a:rPr lang="en-US" sz="3200" i="1" dirty="0"/>
              <a:t>. Dwight Pentecost, Prophecy for Today</a:t>
            </a:r>
          </a:p>
          <a:p>
            <a:endParaRPr lang="en-US" sz="3600" dirty="0"/>
          </a:p>
          <a:p>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1626617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15" y="2098548"/>
            <a:ext cx="7315200" cy="3255264"/>
          </a:xfrm>
        </p:spPr>
        <p:txBody>
          <a:bodyPr>
            <a:normAutofit fontScale="90000"/>
          </a:bodyPr>
          <a:lstStyle/>
          <a:p>
            <a:r>
              <a:rPr lang="en-US" b="1" dirty="0" smtClean="0"/>
              <a:t>Key Point 1:</a:t>
            </a:r>
            <a:br>
              <a:rPr lang="en-US" b="1" dirty="0" smtClean="0"/>
            </a:br>
            <a:r>
              <a:rPr lang="en-US" b="1" dirty="0" smtClean="0"/>
              <a:t>God </a:t>
            </a:r>
            <a:r>
              <a:rPr lang="en-US" b="1" dirty="0"/>
              <a:t>has and always will hold people accountable to whether or not they believe the prophetic content of His </a:t>
            </a:r>
            <a:r>
              <a:rPr lang="en-US" b="1" dirty="0" smtClean="0"/>
              <a:t>Word</a:t>
            </a:r>
            <a:endParaRPr lang="en-US" sz="8800" b="1" dirty="0"/>
          </a:p>
        </p:txBody>
      </p:sp>
    </p:spTree>
    <p:extLst>
      <p:ext uri="{BB962C8B-B14F-4D97-AF65-F5344CB8AC3E}">
        <p14:creationId xmlns:p14="http://schemas.microsoft.com/office/powerpoint/2010/main" val="2464646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914400"/>
            <a:ext cx="11410950" cy="9756517"/>
          </a:xfrm>
          <a:prstGeom prst="rect">
            <a:avLst/>
          </a:prstGeom>
          <a:noFill/>
        </p:spPr>
        <p:txBody>
          <a:bodyPr wrap="square" rtlCol="0">
            <a:spAutoFit/>
          </a:bodyPr>
          <a:lstStyle/>
          <a:p>
            <a:r>
              <a:rPr lang="en-US" sz="3200" b="1" i="1" dirty="0"/>
              <a:t>36 </a:t>
            </a:r>
            <a:r>
              <a:rPr lang="en-US" sz="3200" i="1" dirty="0"/>
              <a:t>But I have greater witness than that of John: for the works which the Father hath given me to finish, the same works that I do, bear witness of me, that the Father hath sent me. </a:t>
            </a:r>
            <a:r>
              <a:rPr lang="en-US" sz="3200" b="1" i="1" dirty="0"/>
              <a:t>37 </a:t>
            </a:r>
            <a:r>
              <a:rPr lang="en-US" sz="3200" i="1" dirty="0"/>
              <a:t>And the Father himself, which hath sent me, hath borne witness of me. Ye have neither heard his voice at any time, nor seen his shape. </a:t>
            </a:r>
            <a:r>
              <a:rPr lang="en-US" sz="3200" b="1" i="1" u="sng" dirty="0"/>
              <a:t>38 And ye have not his word abiding in you: for whom he hath sent, him ye believe not. 39 Search the scriptures; for in them ye think ye have eternal life: and they are they which testify of me. </a:t>
            </a:r>
            <a:r>
              <a:rPr lang="en-US" sz="3200" b="1" i="1" dirty="0"/>
              <a:t>40 </a:t>
            </a:r>
            <a:r>
              <a:rPr lang="en-US" sz="3200" i="1" dirty="0"/>
              <a:t>And ye will not come to me, that ye might have life. </a:t>
            </a:r>
            <a:endParaRPr lang="en-US" sz="3200" dirty="0"/>
          </a:p>
          <a:p>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2278020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914400"/>
            <a:ext cx="11410950" cy="10248960"/>
          </a:xfrm>
          <a:prstGeom prst="rect">
            <a:avLst/>
          </a:prstGeom>
          <a:noFill/>
        </p:spPr>
        <p:txBody>
          <a:bodyPr wrap="square" rtlCol="0">
            <a:spAutoFit/>
          </a:bodyPr>
          <a:lstStyle/>
          <a:p>
            <a:r>
              <a:rPr lang="en-US" sz="3200" b="1" i="1" dirty="0"/>
              <a:t>41 </a:t>
            </a:r>
            <a:r>
              <a:rPr lang="en-US" sz="3200" i="1" dirty="0"/>
              <a:t>I receive not </a:t>
            </a:r>
            <a:r>
              <a:rPr lang="en-US" sz="3200" i="1" dirty="0" err="1"/>
              <a:t>honour</a:t>
            </a:r>
            <a:r>
              <a:rPr lang="en-US" sz="3200" i="1" dirty="0"/>
              <a:t> from men. </a:t>
            </a:r>
            <a:r>
              <a:rPr lang="en-US" sz="3200" b="1" i="1" dirty="0"/>
              <a:t>42 </a:t>
            </a:r>
            <a:r>
              <a:rPr lang="en-US" sz="3200" i="1" dirty="0"/>
              <a:t>But I know you, that ye have not the love of God in you. </a:t>
            </a:r>
            <a:r>
              <a:rPr lang="en-US" sz="3200" b="1" i="1" dirty="0"/>
              <a:t>43 </a:t>
            </a:r>
            <a:r>
              <a:rPr lang="en-US" sz="3200" i="1" dirty="0"/>
              <a:t>I am come in my Father's name, and ye receive me not: if another shall come in his own name, him ye will receive. </a:t>
            </a:r>
            <a:r>
              <a:rPr lang="en-US" sz="3200" b="1" i="1" dirty="0"/>
              <a:t>44 </a:t>
            </a:r>
            <a:r>
              <a:rPr lang="en-US" sz="3200" i="1" dirty="0"/>
              <a:t>How can ye believe, which receive </a:t>
            </a:r>
            <a:r>
              <a:rPr lang="en-US" sz="3200" i="1" dirty="0" err="1"/>
              <a:t>honour</a:t>
            </a:r>
            <a:r>
              <a:rPr lang="en-US" sz="3200" i="1" dirty="0"/>
              <a:t> one of another, and seek not the </a:t>
            </a:r>
            <a:r>
              <a:rPr lang="en-US" sz="3200" i="1" dirty="0" err="1"/>
              <a:t>honour</a:t>
            </a:r>
            <a:r>
              <a:rPr lang="en-US" sz="3200" i="1" dirty="0"/>
              <a:t> that cometh from God only? </a:t>
            </a:r>
            <a:r>
              <a:rPr lang="en-US" sz="3200" b="1" i="1" dirty="0"/>
              <a:t>45 </a:t>
            </a:r>
            <a:r>
              <a:rPr lang="en-US" sz="3200" i="1" dirty="0"/>
              <a:t>Do not think that I will accuse you to the Father: there is one that </a:t>
            </a:r>
            <a:r>
              <a:rPr lang="en-US" sz="3200" i="1" dirty="0" err="1"/>
              <a:t>accuseth</a:t>
            </a:r>
            <a:r>
              <a:rPr lang="en-US" sz="3200" i="1" dirty="0"/>
              <a:t> you, even Moses, in whom ye trust. </a:t>
            </a:r>
            <a:r>
              <a:rPr lang="en-US" sz="3200" b="1" i="1" dirty="0"/>
              <a:t>46 </a:t>
            </a:r>
            <a:r>
              <a:rPr lang="en-US" sz="3200" i="1" dirty="0"/>
              <a:t>For had ye believed Moses, ye would have believed me; for he wrote of me. </a:t>
            </a:r>
            <a:r>
              <a:rPr lang="en-US" sz="3200" b="1" i="1" dirty="0"/>
              <a:t>47 </a:t>
            </a:r>
            <a:r>
              <a:rPr lang="en-US" sz="3200" i="1" dirty="0"/>
              <a:t>But if ye believe not his writings, how shall ye believe my words?</a:t>
            </a:r>
            <a:endParaRPr lang="en-US" sz="3200" dirty="0"/>
          </a:p>
          <a:p>
            <a:r>
              <a:rPr lang="en-US" sz="3200" dirty="0"/>
              <a:t/>
            </a:r>
            <a:br>
              <a:rPr lang="en-US" sz="3200" dirty="0"/>
            </a:br>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397326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7663636"/>
          </a:xfrm>
          <a:prstGeom prst="rect">
            <a:avLst/>
          </a:prstGeom>
          <a:noFill/>
        </p:spPr>
        <p:txBody>
          <a:bodyPr wrap="square" rtlCol="0">
            <a:spAutoFit/>
          </a:bodyPr>
          <a:lstStyle/>
          <a:p>
            <a:r>
              <a:rPr lang="en-US" sz="4400" b="1" u="sng" dirty="0" smtClean="0"/>
              <a:t>Gospel Prophecies</a:t>
            </a:r>
          </a:p>
          <a:p>
            <a:endParaRPr lang="en-US" sz="3200" dirty="0" smtClean="0"/>
          </a:p>
          <a:p>
            <a:endParaRPr lang="en-US" sz="3200" b="1" i="1" dirty="0"/>
          </a:p>
          <a:p>
            <a:endParaRPr lang="en-US" sz="3200" dirty="0"/>
          </a:p>
          <a:p>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1069913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9941183"/>
          </a:xfrm>
          <a:prstGeom prst="rect">
            <a:avLst/>
          </a:prstGeom>
          <a:noFill/>
        </p:spPr>
        <p:txBody>
          <a:bodyPr wrap="square" rtlCol="0">
            <a:spAutoFit/>
          </a:bodyPr>
          <a:lstStyle/>
          <a:p>
            <a:r>
              <a:rPr lang="en-US" sz="4400" b="1" u="sng" dirty="0" smtClean="0"/>
              <a:t>Prophecy &amp; the Gospel</a:t>
            </a:r>
            <a:endParaRPr lang="en-US" sz="4400" dirty="0" smtClean="0"/>
          </a:p>
          <a:p>
            <a:endParaRPr lang="en-US" sz="3200" b="1" i="1" dirty="0"/>
          </a:p>
          <a:p>
            <a:r>
              <a:rPr lang="en-US" sz="3200" b="1" dirty="0"/>
              <a:t>The gospel is not a “new message”</a:t>
            </a:r>
            <a:r>
              <a:rPr lang="en-US" sz="3200" dirty="0"/>
              <a:t>, it </a:t>
            </a:r>
            <a:r>
              <a:rPr lang="en-US" sz="3200" dirty="0" smtClean="0"/>
              <a:t>was laid </a:t>
            </a:r>
            <a:r>
              <a:rPr lang="en-US" sz="3200" dirty="0"/>
              <a:t>out explicitly in prophecies throughout the entire Old Testament over thousands of years</a:t>
            </a:r>
            <a:r>
              <a:rPr lang="en-US" sz="3200" dirty="0" smtClean="0"/>
              <a:t>.</a:t>
            </a:r>
          </a:p>
          <a:p>
            <a:endParaRPr lang="en-US" sz="3200" dirty="0"/>
          </a:p>
          <a:p>
            <a:r>
              <a:rPr lang="en-US" sz="3200" dirty="0"/>
              <a:t>T</a:t>
            </a:r>
            <a:r>
              <a:rPr lang="en-US" sz="3200" dirty="0" smtClean="0"/>
              <a:t>he </a:t>
            </a:r>
            <a:r>
              <a:rPr lang="en-US" sz="3200" dirty="0"/>
              <a:t>prophet Micah, writing circa 700 B.C., out of the thousands of cities on earth </a:t>
            </a:r>
            <a:r>
              <a:rPr lang="en-US" sz="3200" dirty="0" smtClean="0"/>
              <a:t>designated </a:t>
            </a:r>
            <a:r>
              <a:rPr lang="en-US" sz="3200" dirty="0"/>
              <a:t>Bethlehem of Judea as the birthplace of the Messiah (Micah 5:2</a:t>
            </a:r>
            <a:r>
              <a:rPr lang="en-US" sz="3200" dirty="0" smtClean="0"/>
              <a:t>)</a:t>
            </a:r>
            <a:endParaRPr lang="en-US" sz="3200" dirty="0"/>
          </a:p>
          <a:p>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1804467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10926068"/>
          </a:xfrm>
          <a:prstGeom prst="rect">
            <a:avLst/>
          </a:prstGeom>
          <a:noFill/>
        </p:spPr>
        <p:txBody>
          <a:bodyPr wrap="square" rtlCol="0">
            <a:spAutoFit/>
          </a:bodyPr>
          <a:lstStyle/>
          <a:p>
            <a:r>
              <a:rPr lang="en-US" sz="4400" b="1" u="sng" dirty="0" smtClean="0"/>
              <a:t>Prophecy &amp; the Gospel</a:t>
            </a:r>
            <a:endParaRPr lang="en-US" sz="4400" dirty="0" smtClean="0"/>
          </a:p>
          <a:p>
            <a:endParaRPr lang="en-US" sz="3200" b="1" i="1" dirty="0"/>
          </a:p>
          <a:p>
            <a:r>
              <a:rPr lang="en-US" sz="3200" b="1" dirty="0"/>
              <a:t>The gospel is not a “new message”</a:t>
            </a:r>
            <a:r>
              <a:rPr lang="en-US" sz="3200" dirty="0"/>
              <a:t>, it has been laid out explicitly in prophecies throughout the entire Old Testament over thousands of years</a:t>
            </a:r>
            <a:r>
              <a:rPr lang="en-US" sz="3200" dirty="0" smtClean="0"/>
              <a:t>.</a:t>
            </a:r>
          </a:p>
          <a:p>
            <a:endParaRPr lang="en-US" sz="3200" dirty="0"/>
          </a:p>
          <a:p>
            <a:r>
              <a:rPr lang="en-US" sz="3200" dirty="0"/>
              <a:t>T</a:t>
            </a:r>
            <a:r>
              <a:rPr lang="en-US" sz="3200" dirty="0" smtClean="0"/>
              <a:t>he </a:t>
            </a:r>
            <a:r>
              <a:rPr lang="en-US" sz="3200" dirty="0"/>
              <a:t>prophet Micah, writing circa 700 B.C., out of the thousands of cities on earth during that time designated Bethlehem of Judea as the birthplace of the Messiah (Micah 5:2</a:t>
            </a:r>
            <a:r>
              <a:rPr lang="en-US" sz="3200" dirty="0" smtClean="0"/>
              <a:t>)</a:t>
            </a:r>
          </a:p>
          <a:p>
            <a:endParaRPr lang="en-US" sz="3200" dirty="0"/>
          </a:p>
          <a:p>
            <a:r>
              <a:rPr lang="en-US" sz="3200" dirty="0"/>
              <a:t>Isaiah 7:14 says that the Messiah would be born a virgin. </a:t>
            </a:r>
            <a:endParaRPr lang="en-US" sz="3200" dirty="0"/>
          </a:p>
          <a:p>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449749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11818620"/>
          </a:xfrm>
          <a:prstGeom prst="rect">
            <a:avLst/>
          </a:prstGeom>
          <a:noFill/>
        </p:spPr>
        <p:txBody>
          <a:bodyPr wrap="square" rtlCol="0">
            <a:spAutoFit/>
          </a:bodyPr>
          <a:lstStyle/>
          <a:p>
            <a:r>
              <a:rPr lang="en-US" sz="3000" i="1" dirty="0" smtClean="0"/>
              <a:t>“</a:t>
            </a:r>
            <a:r>
              <a:rPr lang="en-US" sz="3000" i="1" dirty="0"/>
              <a:t>Let us try to visualize this chance. If you mark one of ten tickets, and place all of the tickets in a hat, and thoroughly stir them, and then ask a blindfolded man to draw one, his chance of getting the right ticket is one in ten. Suppose that we take </a:t>
            </a:r>
            <a:r>
              <a:rPr lang="en-US" sz="3000" b="1" i="1" dirty="0"/>
              <a:t>10</a:t>
            </a:r>
            <a:r>
              <a:rPr lang="en-US" sz="3000" b="1" i="1" baseline="30000" dirty="0"/>
              <a:t>17</a:t>
            </a:r>
            <a:r>
              <a:rPr lang="en-US" sz="3000" b="1" i="1" dirty="0"/>
              <a:t> </a:t>
            </a:r>
            <a:r>
              <a:rPr lang="en-US" sz="3000" i="1" dirty="0"/>
              <a:t>silver dollars and lay them on the face of Texas. They will cover all of the state two feet deep. Now mark one of these silver dollars and stir the whole mass thoroughly, all over the state. Blindfold a man and tell him that he can travel as far as he wishes, but he must pick up one silver dollar and say that this is the right one. What chance would he have of getting the right one? Just the same chance that the prophets would have had of writing these eight prophecies and having them all come true in any one man, from their day to the present time, providing they wrote using their own wisdom.”</a:t>
            </a:r>
            <a:r>
              <a:rPr lang="en-US" sz="3000" b="1" i="1" dirty="0"/>
              <a:t> </a:t>
            </a:r>
            <a:endParaRPr lang="en-US" sz="3000" dirty="0"/>
          </a:p>
          <a:p>
            <a:r>
              <a:rPr lang="en-US" sz="3000" b="1" i="1" dirty="0" smtClean="0"/>
              <a:t>													- </a:t>
            </a:r>
            <a:r>
              <a:rPr lang="en-US" sz="3000" b="1" i="1" dirty="0"/>
              <a:t>Peter Stoner, Science Speaks </a:t>
            </a:r>
            <a:endParaRPr lang="en-US" sz="3000" dirty="0"/>
          </a:p>
          <a:p>
            <a:r>
              <a:rPr lang="en-US" sz="3200" dirty="0"/>
              <a:t/>
            </a:r>
            <a:br>
              <a:rPr lang="en-US" sz="3200" dirty="0"/>
            </a:br>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4109807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2020550" cy="5509200"/>
          </a:xfrm>
          <a:prstGeom prst="rect">
            <a:avLst/>
          </a:prstGeom>
          <a:noFill/>
        </p:spPr>
        <p:txBody>
          <a:bodyPr wrap="square" rtlCol="0">
            <a:spAutoFit/>
          </a:bodyPr>
          <a:lstStyle/>
          <a:p>
            <a:r>
              <a:rPr lang="en-US" sz="4400" b="1" u="sng" dirty="0" smtClean="0"/>
              <a:t>Review: Our Identity</a:t>
            </a:r>
            <a:endParaRPr lang="en-US" sz="4400" dirty="0"/>
          </a:p>
          <a:p>
            <a:pPr fontAlgn="base"/>
            <a:endParaRPr lang="en-US" sz="2800" b="1" dirty="0"/>
          </a:p>
          <a:p>
            <a:r>
              <a:rPr lang="en-US" sz="3200" b="1" u="sng" dirty="0"/>
              <a:t>“Servant” </a:t>
            </a:r>
            <a:r>
              <a:rPr lang="en-US" sz="3200" u="sng" dirty="0"/>
              <a:t>-  a title that deals with our </a:t>
            </a:r>
            <a:r>
              <a:rPr lang="en-US" sz="3200" b="1" u="sng" dirty="0"/>
              <a:t>station</a:t>
            </a:r>
            <a:r>
              <a:rPr lang="en-US" sz="3200" u="sng" dirty="0"/>
              <a:t> </a:t>
            </a:r>
            <a:endParaRPr lang="en-US" sz="3200" u="sng" dirty="0"/>
          </a:p>
          <a:p>
            <a:r>
              <a:rPr lang="en-US" sz="3200" i="1" dirty="0"/>
              <a:t>the position, as of persons or things, in a scale of estimation, rank, or dignity; standing:</a:t>
            </a:r>
            <a:endParaRPr lang="en-US" sz="3200" dirty="0"/>
          </a:p>
          <a:p>
            <a:r>
              <a:rPr lang="en-US" sz="3200" dirty="0"/>
              <a:t/>
            </a:r>
            <a:br>
              <a:rPr lang="en-US" sz="3200" dirty="0"/>
            </a:br>
            <a:r>
              <a:rPr lang="en-US" sz="4000" dirty="0"/>
              <a:t/>
            </a:r>
            <a:br>
              <a:rPr lang="en-US" sz="4000" dirty="0"/>
            </a:br>
            <a:r>
              <a:rPr lang="en-US" sz="4000" dirty="0"/>
              <a:t/>
            </a:r>
            <a:br>
              <a:rPr lang="en-US" sz="4000" dirty="0"/>
            </a:br>
            <a:r>
              <a:rPr lang="en-US" sz="3600" dirty="0"/>
              <a:t/>
            </a:r>
            <a:br>
              <a:rPr lang="en-US" sz="3600" dirty="0"/>
            </a:br>
            <a:endParaRPr lang="en-US" sz="3600" dirty="0"/>
          </a:p>
        </p:txBody>
      </p:sp>
    </p:spTree>
    <p:extLst>
      <p:ext uri="{BB962C8B-B14F-4D97-AF65-F5344CB8AC3E}">
        <p14:creationId xmlns:p14="http://schemas.microsoft.com/office/powerpoint/2010/main" val="2524493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764" y="1812798"/>
            <a:ext cx="9110786" cy="3255264"/>
          </a:xfrm>
        </p:spPr>
        <p:txBody>
          <a:bodyPr>
            <a:normAutofit fontScale="90000"/>
          </a:bodyPr>
          <a:lstStyle/>
          <a:p>
            <a:r>
              <a:rPr lang="en-US" b="1" dirty="0" smtClean="0"/>
              <a:t>Key Point 2:</a:t>
            </a:r>
            <a:br>
              <a:rPr lang="en-US" b="1" dirty="0" smtClean="0"/>
            </a:br>
            <a:r>
              <a:rPr lang="en-US" b="1" dirty="0" smtClean="0"/>
              <a:t>As </a:t>
            </a:r>
            <a:r>
              <a:rPr lang="en-US" b="1" dirty="0"/>
              <a:t>New Testament Christians </a:t>
            </a:r>
            <a:r>
              <a:rPr lang="en-US" b="1" dirty="0" smtClean="0"/>
              <a:t/>
            </a:r>
            <a:br>
              <a:rPr lang="en-US" b="1" dirty="0" smtClean="0"/>
            </a:br>
            <a:r>
              <a:rPr lang="en-US" b="1" dirty="0" smtClean="0"/>
              <a:t>it </a:t>
            </a:r>
            <a:r>
              <a:rPr lang="en-US" b="1" dirty="0"/>
              <a:t>is our responsibility to live </a:t>
            </a:r>
            <a:r>
              <a:rPr lang="en-US" b="1" dirty="0" smtClean="0"/>
              <a:t>with expectation </a:t>
            </a:r>
            <a:r>
              <a:rPr lang="en-US" b="1" dirty="0"/>
              <a:t>of </a:t>
            </a:r>
            <a:r>
              <a:rPr lang="en-US" b="1" dirty="0" smtClean="0"/>
              <a:t>the future </a:t>
            </a:r>
            <a:br>
              <a:rPr lang="en-US" b="1" dirty="0" smtClean="0"/>
            </a:br>
            <a:r>
              <a:rPr lang="en-US" b="1" dirty="0" smtClean="0"/>
              <a:t>fulfillment </a:t>
            </a:r>
            <a:r>
              <a:rPr lang="en-US" b="1" dirty="0"/>
              <a:t>of biblical prophecy</a:t>
            </a:r>
            <a:endParaRPr lang="en-US" sz="8800" b="1" dirty="0"/>
          </a:p>
        </p:txBody>
      </p:sp>
    </p:spTree>
    <p:extLst>
      <p:ext uri="{BB962C8B-B14F-4D97-AF65-F5344CB8AC3E}">
        <p14:creationId xmlns:p14="http://schemas.microsoft.com/office/powerpoint/2010/main" val="2543188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9264075"/>
          </a:xfrm>
          <a:prstGeom prst="rect">
            <a:avLst/>
          </a:prstGeom>
          <a:noFill/>
        </p:spPr>
        <p:txBody>
          <a:bodyPr wrap="square" rtlCol="0">
            <a:spAutoFit/>
          </a:bodyPr>
          <a:lstStyle/>
          <a:p>
            <a:r>
              <a:rPr lang="en-US" sz="4400" b="1" u="sng" dirty="0" smtClean="0"/>
              <a:t>What if you lived like this was a reality?</a:t>
            </a:r>
            <a:endParaRPr lang="en-US" sz="4400" dirty="0" smtClean="0"/>
          </a:p>
          <a:p>
            <a:endParaRPr lang="en-US" sz="3200" b="1" i="1" dirty="0"/>
          </a:p>
          <a:p>
            <a:endParaRPr lang="en-US" sz="3200" b="1" i="1" dirty="0"/>
          </a:p>
          <a:p>
            <a:r>
              <a:rPr lang="en-US" sz="3600" i="1" dirty="0"/>
              <a:t>1 </a:t>
            </a:r>
            <a:r>
              <a:rPr lang="en-US" sz="3600" i="1" dirty="0" err="1"/>
              <a:t>Cor</a:t>
            </a:r>
            <a:r>
              <a:rPr lang="en-US" sz="3600" i="1" dirty="0"/>
              <a:t> 15:51 Behold, I shew you a mystery; We shall not all sleep, but we shall all be changed, 52 In a moment, in the twinkling of an eye, at the last trump: for the trumpet shall sound, and the dead shall be raised incorruptible, and we shall be changed.  </a:t>
            </a:r>
            <a:endParaRPr lang="en-US" sz="36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1157451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8771632"/>
          </a:xfrm>
          <a:prstGeom prst="rect">
            <a:avLst/>
          </a:prstGeom>
          <a:noFill/>
        </p:spPr>
        <p:txBody>
          <a:bodyPr wrap="square" rtlCol="0">
            <a:spAutoFit/>
          </a:bodyPr>
          <a:lstStyle/>
          <a:p>
            <a:r>
              <a:rPr lang="en-US" sz="4400" b="1" u="sng" dirty="0" smtClean="0"/>
              <a:t>What if you lived like this was a reality?</a:t>
            </a:r>
            <a:endParaRPr lang="en-US" sz="4400" dirty="0" smtClean="0"/>
          </a:p>
          <a:p>
            <a:endParaRPr lang="en-US" sz="3200" b="1" i="1" dirty="0"/>
          </a:p>
          <a:p>
            <a:endParaRPr lang="en-US" sz="3200" b="1" i="1" dirty="0"/>
          </a:p>
          <a:p>
            <a:r>
              <a:rPr lang="en-US" sz="3600" i="1" dirty="0"/>
              <a:t>Mat 6:19 Lay not up for yourselves treasures upon earth, where moth and rust doth corrupt, and where thieves break through and steal: 20 But lay up for yourselves treasures in heaven, where neither moth nor rust doth corrupt, and where thieves do not break through nor steal:</a:t>
            </a:r>
            <a:endParaRPr lang="en-US" sz="36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3290273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8156079"/>
          </a:xfrm>
          <a:prstGeom prst="rect">
            <a:avLst/>
          </a:prstGeom>
          <a:noFill/>
        </p:spPr>
        <p:txBody>
          <a:bodyPr wrap="square" rtlCol="0">
            <a:spAutoFit/>
          </a:bodyPr>
          <a:lstStyle/>
          <a:p>
            <a:r>
              <a:rPr lang="en-US" sz="4400" b="1" u="sng" dirty="0" smtClean="0"/>
              <a:t>What if you lived like this was a reality?</a:t>
            </a:r>
            <a:endParaRPr lang="en-US" sz="4400" dirty="0" smtClean="0"/>
          </a:p>
          <a:p>
            <a:endParaRPr lang="en-US" sz="3200" b="1" i="1" dirty="0"/>
          </a:p>
          <a:p>
            <a:endParaRPr lang="en-US" sz="3200" b="1" i="1" dirty="0"/>
          </a:p>
          <a:p>
            <a:r>
              <a:rPr lang="en-US" sz="3600" i="1" dirty="0"/>
              <a:t>1 </a:t>
            </a:r>
            <a:r>
              <a:rPr lang="en-US" sz="3600" i="1" dirty="0" err="1"/>
              <a:t>Cor</a:t>
            </a:r>
            <a:r>
              <a:rPr lang="en-US" sz="3600" i="1" dirty="0"/>
              <a:t> 2:9 But as it is written, Eye hath not seen, nor ear heard, neither have entered into the heart of man, the things which God hath prepared for them that love him. </a:t>
            </a:r>
            <a:endParaRPr lang="en-US" sz="36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369731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8217634"/>
          </a:xfrm>
          <a:prstGeom prst="rect">
            <a:avLst/>
          </a:prstGeom>
          <a:noFill/>
        </p:spPr>
        <p:txBody>
          <a:bodyPr wrap="square" rtlCol="0">
            <a:spAutoFit/>
          </a:bodyPr>
          <a:lstStyle/>
          <a:p>
            <a:r>
              <a:rPr lang="en-US" sz="4400" b="1" u="sng" dirty="0" smtClean="0"/>
              <a:t>What if you lived like this was a reality?</a:t>
            </a:r>
            <a:endParaRPr lang="en-US" sz="4400" dirty="0" smtClean="0"/>
          </a:p>
          <a:p>
            <a:endParaRPr lang="en-US" sz="3200" b="1" i="1" dirty="0"/>
          </a:p>
          <a:p>
            <a:endParaRPr lang="en-US" sz="3200" b="1" i="1" dirty="0"/>
          </a:p>
          <a:p>
            <a:r>
              <a:rPr lang="en-US" sz="3600" i="1" dirty="0"/>
              <a:t>2 Tim 4:8 Henceforth there is laid up for me a crown of righteousness, which the Lord, the righteous judge, shall give me at that day: and not to me only, but unto all them also that </a:t>
            </a:r>
            <a:r>
              <a:rPr lang="en-US" sz="3600" b="1" i="1" dirty="0"/>
              <a:t>love</a:t>
            </a:r>
            <a:r>
              <a:rPr lang="en-US" sz="3600" i="1" dirty="0"/>
              <a:t> his </a:t>
            </a:r>
            <a:r>
              <a:rPr lang="en-US" sz="3600" b="1" i="1" dirty="0"/>
              <a:t>appearing</a:t>
            </a:r>
            <a:r>
              <a:rPr lang="en-US" sz="3600" i="1" dirty="0"/>
              <a:t>.</a:t>
            </a:r>
            <a:endParaRPr lang="en-US" sz="36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837828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8463855"/>
          </a:xfrm>
          <a:prstGeom prst="rect">
            <a:avLst/>
          </a:prstGeom>
          <a:noFill/>
        </p:spPr>
        <p:txBody>
          <a:bodyPr wrap="square" rtlCol="0">
            <a:spAutoFit/>
          </a:bodyPr>
          <a:lstStyle/>
          <a:p>
            <a:r>
              <a:rPr lang="en-US" sz="4400" b="1" u="sng" dirty="0" smtClean="0"/>
              <a:t>Declaring His Gospel</a:t>
            </a:r>
            <a:endParaRPr lang="en-US" sz="4400" dirty="0" smtClean="0"/>
          </a:p>
          <a:p>
            <a:endParaRPr lang="en-US" sz="3200" b="1" i="1" dirty="0"/>
          </a:p>
          <a:p>
            <a:r>
              <a:rPr lang="en-US" sz="3200" b="1" i="1" dirty="0" smtClean="0"/>
              <a:t>4 </a:t>
            </a:r>
            <a:r>
              <a:rPr lang="en-US" sz="3200" i="1" dirty="0"/>
              <a:t>And declared to be the Son of God with power, according to the spirit of holiness, by the resurrection from the dead:</a:t>
            </a:r>
            <a:endParaRPr lang="en-US" sz="3200" dirty="0"/>
          </a:p>
          <a:p>
            <a:r>
              <a:rPr lang="en-US" sz="3200" b="1" i="1" dirty="0"/>
              <a:t>5 </a:t>
            </a:r>
            <a:r>
              <a:rPr lang="en-US" sz="3200" i="1" dirty="0"/>
              <a:t>By whom we have received grace and apostleship, for obedience to the faith among all nations, for his name:</a:t>
            </a:r>
            <a:endParaRPr lang="en-US" sz="3200" dirty="0"/>
          </a:p>
          <a:p>
            <a:r>
              <a:rPr lang="en-US" sz="3200" b="1" i="1" dirty="0"/>
              <a:t>6 </a:t>
            </a:r>
            <a:r>
              <a:rPr lang="en-US" sz="3200" i="1" dirty="0"/>
              <a:t>Among whom are ye also the called of Jesus Christ:</a:t>
            </a:r>
            <a:endParaRPr lang="en-US" sz="3200" dirty="0"/>
          </a:p>
          <a:p>
            <a:r>
              <a:rPr lang="en-US" sz="3200" b="1" i="1" dirty="0"/>
              <a:t>7 </a:t>
            </a:r>
            <a:r>
              <a:rPr lang="en-US" sz="3200" i="1" dirty="0"/>
              <a:t>To all that be in Rome, beloved of God, called to be saints: Grace to you and peace from God our Father, and the Lord Jesus Christ.</a:t>
            </a:r>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1283470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364" y="2250948"/>
            <a:ext cx="9110786" cy="3255264"/>
          </a:xfrm>
        </p:spPr>
        <p:txBody>
          <a:bodyPr>
            <a:normAutofit fontScale="90000"/>
          </a:bodyPr>
          <a:lstStyle/>
          <a:p>
            <a:r>
              <a:rPr lang="en-US" b="1" dirty="0" smtClean="0"/>
              <a:t>Key Point 3:</a:t>
            </a:r>
            <a:br>
              <a:rPr lang="en-US" b="1" dirty="0" smtClean="0"/>
            </a:br>
            <a:r>
              <a:rPr lang="en-US" b="1" dirty="0" smtClean="0"/>
              <a:t>The </a:t>
            </a:r>
            <a:r>
              <a:rPr lang="en-US" b="1" dirty="0"/>
              <a:t>gospel message we carry </a:t>
            </a:r>
            <a:r>
              <a:rPr lang="en-US" b="1" dirty="0" smtClean="0"/>
              <a:t/>
            </a:r>
            <a:br>
              <a:rPr lang="en-US" b="1" dirty="0" smtClean="0"/>
            </a:br>
            <a:r>
              <a:rPr lang="en-US" b="1" dirty="0" smtClean="0"/>
              <a:t>is </a:t>
            </a:r>
            <a:r>
              <a:rPr lang="en-US" b="1" dirty="0"/>
              <a:t>an old one, so it’s crucial to look to those who have gone before us to learn what it </a:t>
            </a:r>
            <a:r>
              <a:rPr lang="en-US" b="1" dirty="0" smtClean="0"/>
              <a:t/>
            </a:r>
            <a:br>
              <a:rPr lang="en-US" b="1" dirty="0" smtClean="0"/>
            </a:br>
            <a:r>
              <a:rPr lang="en-US" b="1" dirty="0" smtClean="0"/>
              <a:t>means </a:t>
            </a:r>
            <a:r>
              <a:rPr lang="en-US" b="1" dirty="0"/>
              <a:t>to be </a:t>
            </a:r>
            <a:r>
              <a:rPr lang="en-US" b="1" dirty="0" smtClean="0"/>
              <a:t>faithful</a:t>
            </a:r>
            <a:endParaRPr lang="en-US" sz="8800" b="1" dirty="0"/>
          </a:p>
        </p:txBody>
      </p:sp>
    </p:spTree>
    <p:extLst>
      <p:ext uri="{BB962C8B-B14F-4D97-AF65-F5344CB8AC3E}">
        <p14:creationId xmlns:p14="http://schemas.microsoft.com/office/powerpoint/2010/main" val="41259364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7355860"/>
          </a:xfrm>
          <a:prstGeom prst="rect">
            <a:avLst/>
          </a:prstGeom>
          <a:noFill/>
        </p:spPr>
        <p:txBody>
          <a:bodyPr wrap="square" rtlCol="0">
            <a:spAutoFit/>
          </a:bodyPr>
          <a:lstStyle/>
          <a:p>
            <a:r>
              <a:rPr lang="en-US" sz="4400" b="1" u="sng" dirty="0" smtClean="0"/>
              <a:t>Declaring His Gospel</a:t>
            </a:r>
            <a:endParaRPr lang="en-US" sz="4400" dirty="0" smtClean="0"/>
          </a:p>
          <a:p>
            <a:endParaRPr lang="en-US" sz="3200" b="1" i="1" dirty="0"/>
          </a:p>
          <a:p>
            <a:r>
              <a:rPr lang="en-US" sz="3200" b="1" i="1" dirty="0" smtClean="0"/>
              <a:t>5 </a:t>
            </a:r>
            <a:r>
              <a:rPr lang="en-US" sz="3200" i="1" dirty="0"/>
              <a:t>By whom we have received grace and apostleship, for </a:t>
            </a:r>
            <a:r>
              <a:rPr lang="en-US" sz="3200" i="1" u="sng" dirty="0"/>
              <a:t>obedience to the faith</a:t>
            </a:r>
            <a:r>
              <a:rPr lang="en-US" sz="3200" i="1" dirty="0"/>
              <a:t> among all nations, for his name:</a:t>
            </a:r>
            <a:endParaRPr lang="en-US" sz="3200" dirty="0"/>
          </a:p>
          <a:p>
            <a:endParaRPr lang="en-US" sz="2800" dirty="0" smtClean="0"/>
          </a:p>
          <a:p>
            <a:r>
              <a:rPr lang="en-US" sz="3200" b="1" dirty="0"/>
              <a:t>1. Obedience to the Faith - </a:t>
            </a:r>
            <a:r>
              <a:rPr lang="en-US" sz="3200" dirty="0"/>
              <a:t>Our faith comes with a calling </a:t>
            </a:r>
            <a:endParaRPr lang="en-US" sz="3200" dirty="0"/>
          </a:p>
          <a:p>
            <a:r>
              <a:rPr lang="en-US" sz="2800" dirty="0"/>
              <a:t/>
            </a:r>
            <a:br>
              <a:rPr lang="en-US" sz="2800" dirty="0"/>
            </a:br>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8229187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7848302"/>
          </a:xfrm>
          <a:prstGeom prst="rect">
            <a:avLst/>
          </a:prstGeom>
          <a:noFill/>
        </p:spPr>
        <p:txBody>
          <a:bodyPr wrap="square" rtlCol="0">
            <a:spAutoFit/>
          </a:bodyPr>
          <a:lstStyle/>
          <a:p>
            <a:r>
              <a:rPr lang="en-US" sz="4400" b="1" u="sng" dirty="0" smtClean="0"/>
              <a:t>Declaring His Gospel</a:t>
            </a:r>
            <a:endParaRPr lang="en-US" sz="4400" dirty="0" smtClean="0"/>
          </a:p>
          <a:p>
            <a:endParaRPr lang="en-US" sz="3200" b="1" i="1" dirty="0"/>
          </a:p>
          <a:p>
            <a:r>
              <a:rPr lang="en-US" sz="3200" b="1" i="1" dirty="0" smtClean="0"/>
              <a:t>5 </a:t>
            </a:r>
            <a:r>
              <a:rPr lang="en-US" sz="3200" i="1" dirty="0"/>
              <a:t>By whom we have received grace and apostleship, for obedience to the faith </a:t>
            </a:r>
            <a:r>
              <a:rPr lang="en-US" sz="3200" i="1" u="sng" dirty="0"/>
              <a:t>among all nations</a:t>
            </a:r>
            <a:r>
              <a:rPr lang="en-US" sz="3200" i="1" dirty="0"/>
              <a:t>, for his name:</a:t>
            </a:r>
            <a:endParaRPr lang="en-US" sz="3200" dirty="0"/>
          </a:p>
          <a:p>
            <a:endParaRPr lang="en-US" sz="2800" dirty="0" smtClean="0"/>
          </a:p>
          <a:p>
            <a:pPr marL="514350" indent="-514350">
              <a:buAutoNum type="arabicPeriod"/>
            </a:pPr>
            <a:r>
              <a:rPr lang="en-US" sz="3200" b="1" dirty="0" smtClean="0"/>
              <a:t>Obedience </a:t>
            </a:r>
            <a:r>
              <a:rPr lang="en-US" sz="3200" b="1" dirty="0"/>
              <a:t>to the Faith - </a:t>
            </a:r>
            <a:r>
              <a:rPr lang="en-US" sz="3200" dirty="0"/>
              <a:t>Our faith comes with a </a:t>
            </a:r>
            <a:r>
              <a:rPr lang="en-US" sz="3200" dirty="0" smtClean="0"/>
              <a:t>calling</a:t>
            </a:r>
          </a:p>
          <a:p>
            <a:pPr marL="514350" indent="-514350">
              <a:buAutoNum type="arabicPeriod"/>
            </a:pPr>
            <a:r>
              <a:rPr lang="en-US" sz="3200" b="1" dirty="0"/>
              <a:t>Among All Nations - </a:t>
            </a:r>
            <a:r>
              <a:rPr lang="en-US" sz="3200" dirty="0"/>
              <a:t>Our gospel is for all people</a:t>
            </a:r>
            <a:r>
              <a:rPr lang="en-US" sz="3200" dirty="0" smtClean="0"/>
              <a:t> </a:t>
            </a:r>
          </a:p>
          <a:p>
            <a:r>
              <a:rPr lang="en-US" sz="2800" dirty="0"/>
              <a:t/>
            </a:r>
            <a:br>
              <a:rPr lang="en-US" sz="2800" dirty="0"/>
            </a:br>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317621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8340745"/>
          </a:xfrm>
          <a:prstGeom prst="rect">
            <a:avLst/>
          </a:prstGeom>
          <a:noFill/>
        </p:spPr>
        <p:txBody>
          <a:bodyPr wrap="square" rtlCol="0">
            <a:spAutoFit/>
          </a:bodyPr>
          <a:lstStyle/>
          <a:p>
            <a:r>
              <a:rPr lang="en-US" sz="4400" b="1" u="sng" dirty="0" smtClean="0"/>
              <a:t>Declaring His Gospel</a:t>
            </a:r>
            <a:endParaRPr lang="en-US" sz="4400" dirty="0" smtClean="0"/>
          </a:p>
          <a:p>
            <a:endParaRPr lang="en-US" sz="3200" b="1" i="1" dirty="0"/>
          </a:p>
          <a:p>
            <a:r>
              <a:rPr lang="en-US" sz="3200" b="1" i="1" dirty="0" smtClean="0"/>
              <a:t>5 </a:t>
            </a:r>
            <a:r>
              <a:rPr lang="en-US" sz="3200" i="1" dirty="0"/>
              <a:t>By whom we have received grace and apostleship, for obedience to the faith </a:t>
            </a:r>
            <a:r>
              <a:rPr lang="en-US" sz="3200" i="1" u="sng" dirty="0"/>
              <a:t>among all nations</a:t>
            </a:r>
            <a:r>
              <a:rPr lang="en-US" sz="3200" i="1" dirty="0"/>
              <a:t>, for his name:</a:t>
            </a:r>
            <a:endParaRPr lang="en-US" sz="3200" dirty="0"/>
          </a:p>
          <a:p>
            <a:endParaRPr lang="en-US" sz="2800" dirty="0" smtClean="0"/>
          </a:p>
          <a:p>
            <a:pPr marL="514350" indent="-514350">
              <a:buAutoNum type="arabicPeriod"/>
            </a:pPr>
            <a:r>
              <a:rPr lang="en-US" sz="3200" b="1" dirty="0" smtClean="0"/>
              <a:t>Obedience </a:t>
            </a:r>
            <a:r>
              <a:rPr lang="en-US" sz="3200" b="1" dirty="0"/>
              <a:t>to the Faith - </a:t>
            </a:r>
            <a:r>
              <a:rPr lang="en-US" sz="3200" dirty="0"/>
              <a:t>Our faith comes with a </a:t>
            </a:r>
            <a:r>
              <a:rPr lang="en-US" sz="3200" dirty="0" smtClean="0"/>
              <a:t>calling</a:t>
            </a:r>
          </a:p>
          <a:p>
            <a:pPr marL="514350" indent="-514350">
              <a:buAutoNum type="arabicPeriod"/>
            </a:pPr>
            <a:r>
              <a:rPr lang="en-US" sz="3200" b="1" dirty="0"/>
              <a:t>Among All Nations - </a:t>
            </a:r>
            <a:r>
              <a:rPr lang="en-US" sz="3200" dirty="0"/>
              <a:t>Our gospel is for all people</a:t>
            </a:r>
            <a:r>
              <a:rPr lang="en-US" sz="3200" dirty="0" smtClean="0"/>
              <a:t> </a:t>
            </a:r>
          </a:p>
          <a:p>
            <a:pPr marL="514350" indent="-514350">
              <a:buAutoNum type="arabicPeriod"/>
            </a:pPr>
            <a:r>
              <a:rPr lang="en-US" sz="3200" b="1" dirty="0"/>
              <a:t>For his name - </a:t>
            </a:r>
            <a:r>
              <a:rPr lang="en-US" sz="3200" dirty="0"/>
              <a:t>Our proclamation is </a:t>
            </a:r>
            <a:r>
              <a:rPr lang="en-US" sz="3200" dirty="0" smtClean="0"/>
              <a:t>His </a:t>
            </a:r>
            <a:r>
              <a:rPr lang="en-US" sz="3200" u="sng" dirty="0"/>
              <a:t>name</a:t>
            </a:r>
            <a:endParaRPr lang="en-US" sz="3200" u="sng" dirty="0"/>
          </a:p>
          <a:p>
            <a:r>
              <a:rPr lang="en-US" sz="2800" dirty="0"/>
              <a:t/>
            </a:r>
            <a:br>
              <a:rPr lang="en-US" sz="2800" dirty="0"/>
            </a:br>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213582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2020550" cy="7478970"/>
          </a:xfrm>
          <a:prstGeom prst="rect">
            <a:avLst/>
          </a:prstGeom>
          <a:noFill/>
        </p:spPr>
        <p:txBody>
          <a:bodyPr wrap="square" rtlCol="0">
            <a:spAutoFit/>
          </a:bodyPr>
          <a:lstStyle/>
          <a:p>
            <a:r>
              <a:rPr lang="en-US" sz="4400" b="1" u="sng" dirty="0" smtClean="0"/>
              <a:t>Review: Our Identity</a:t>
            </a:r>
            <a:endParaRPr lang="en-US" sz="4400" dirty="0"/>
          </a:p>
          <a:p>
            <a:pPr fontAlgn="base"/>
            <a:endParaRPr lang="en-US" sz="2800" b="1" dirty="0"/>
          </a:p>
          <a:p>
            <a:r>
              <a:rPr lang="en-US" sz="3200" b="1" u="sng" dirty="0"/>
              <a:t>“Servant” </a:t>
            </a:r>
            <a:r>
              <a:rPr lang="en-US" sz="3200" u="sng" dirty="0"/>
              <a:t>-  a title that deals with our </a:t>
            </a:r>
            <a:r>
              <a:rPr lang="en-US" sz="3200" b="1" u="sng" dirty="0"/>
              <a:t>station</a:t>
            </a:r>
            <a:r>
              <a:rPr lang="en-US" sz="3200" u="sng" dirty="0"/>
              <a:t> </a:t>
            </a:r>
            <a:endParaRPr lang="en-US" sz="3200" u="sng" dirty="0"/>
          </a:p>
          <a:p>
            <a:r>
              <a:rPr lang="en-US" sz="3200" i="1" dirty="0"/>
              <a:t>the position, as of persons or things, in a scale of estimation, rank, or dignity; standing:</a:t>
            </a:r>
            <a:endParaRPr lang="en-US" sz="3200" dirty="0"/>
          </a:p>
          <a:p>
            <a:r>
              <a:rPr lang="en-US" sz="3200" dirty="0"/>
              <a:t/>
            </a:r>
            <a:br>
              <a:rPr lang="en-US" sz="3200" dirty="0"/>
            </a:br>
            <a:r>
              <a:rPr lang="en-US" sz="3200" b="1" u="sng" dirty="0" smtClean="0"/>
              <a:t>“Apostle” </a:t>
            </a:r>
            <a:r>
              <a:rPr lang="en-US" sz="3200" u="sng" dirty="0" smtClean="0"/>
              <a:t>- a title that deals with our </a:t>
            </a:r>
            <a:r>
              <a:rPr lang="en-US" sz="3200" b="1" u="sng" dirty="0" smtClean="0"/>
              <a:t>operation</a:t>
            </a:r>
            <a:endParaRPr lang="en-US" sz="3200" u="sng" dirty="0" smtClean="0"/>
          </a:p>
          <a:p>
            <a:r>
              <a:rPr lang="en-US" sz="3200" i="1" dirty="0" smtClean="0"/>
              <a:t>the state of being engaged or employed in a work</a:t>
            </a:r>
            <a:endParaRPr lang="en-US" sz="3200" dirty="0" smtClean="0"/>
          </a:p>
          <a:p>
            <a:r>
              <a:rPr lang="en-US" sz="3200" dirty="0" smtClean="0"/>
              <a:t/>
            </a:r>
            <a:br>
              <a:rPr lang="en-US" sz="3200" dirty="0" smtClean="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26671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0864" y="2250948"/>
            <a:ext cx="9110786" cy="3255264"/>
          </a:xfrm>
        </p:spPr>
        <p:txBody>
          <a:bodyPr>
            <a:normAutofit fontScale="90000"/>
          </a:bodyPr>
          <a:lstStyle/>
          <a:p>
            <a:r>
              <a:rPr lang="en-US" b="1" dirty="0" smtClean="0"/>
              <a:t>Conclusion:</a:t>
            </a:r>
            <a:br>
              <a:rPr lang="en-US" b="1" dirty="0" smtClean="0"/>
            </a:br>
            <a:r>
              <a:rPr lang="en-US" b="1" dirty="0"/>
              <a:t>Do you see value in the message of the gospel? </a:t>
            </a:r>
            <a:r>
              <a:rPr lang="en-US" b="1" dirty="0" smtClean="0"/>
              <a:t/>
            </a:r>
            <a:br>
              <a:rPr lang="en-US" b="1" dirty="0" smtClean="0"/>
            </a:br>
            <a:r>
              <a:rPr lang="en-US" dirty="0"/>
              <a:t/>
            </a:r>
            <a:br>
              <a:rPr lang="en-US" dirty="0"/>
            </a:br>
            <a:r>
              <a:rPr lang="en-US" b="1" dirty="0"/>
              <a:t>If so, </a:t>
            </a:r>
            <a:r>
              <a:rPr lang="en-US" b="1" dirty="0" smtClean="0"/>
              <a:t>your obedience to God is contingent on your declaration.</a:t>
            </a:r>
            <a:endParaRPr lang="en-US" sz="8800" b="1" dirty="0"/>
          </a:p>
        </p:txBody>
      </p:sp>
    </p:spTree>
    <p:extLst>
      <p:ext uri="{BB962C8B-B14F-4D97-AF65-F5344CB8AC3E}">
        <p14:creationId xmlns:p14="http://schemas.microsoft.com/office/powerpoint/2010/main" val="4060471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2020550" cy="8956298"/>
          </a:xfrm>
          <a:prstGeom prst="rect">
            <a:avLst/>
          </a:prstGeom>
          <a:noFill/>
        </p:spPr>
        <p:txBody>
          <a:bodyPr wrap="square" rtlCol="0">
            <a:spAutoFit/>
          </a:bodyPr>
          <a:lstStyle/>
          <a:p>
            <a:r>
              <a:rPr lang="en-US" sz="4400" b="1" u="sng" dirty="0" smtClean="0"/>
              <a:t>Review: Our Identity</a:t>
            </a:r>
            <a:endParaRPr lang="en-US" sz="4400" dirty="0"/>
          </a:p>
          <a:p>
            <a:pPr fontAlgn="base"/>
            <a:endParaRPr lang="en-US" sz="2800" b="1" dirty="0"/>
          </a:p>
          <a:p>
            <a:r>
              <a:rPr lang="en-US" sz="3200" b="1" u="sng" dirty="0"/>
              <a:t>“Servant” </a:t>
            </a:r>
            <a:r>
              <a:rPr lang="en-US" sz="3200" u="sng" dirty="0"/>
              <a:t>-  a title that deals with our </a:t>
            </a:r>
            <a:r>
              <a:rPr lang="en-US" sz="3200" b="1" u="sng" dirty="0"/>
              <a:t>station</a:t>
            </a:r>
            <a:r>
              <a:rPr lang="en-US" sz="3200" u="sng" dirty="0"/>
              <a:t> </a:t>
            </a:r>
            <a:endParaRPr lang="en-US" sz="3200" u="sng" dirty="0"/>
          </a:p>
          <a:p>
            <a:r>
              <a:rPr lang="en-US" sz="3200" i="1" dirty="0"/>
              <a:t>the position, as of persons or things, in a scale of estimation, rank, or dignity; standing:</a:t>
            </a:r>
            <a:endParaRPr lang="en-US" sz="3200" dirty="0"/>
          </a:p>
          <a:p>
            <a:r>
              <a:rPr lang="en-US" sz="3200" dirty="0"/>
              <a:t/>
            </a:r>
            <a:br>
              <a:rPr lang="en-US" sz="3200" dirty="0"/>
            </a:br>
            <a:r>
              <a:rPr lang="en-US" sz="3200" b="1" u="sng" dirty="0"/>
              <a:t>“Apostle” </a:t>
            </a:r>
            <a:r>
              <a:rPr lang="en-US" sz="3200" u="sng" dirty="0"/>
              <a:t>- a title that deals with our </a:t>
            </a:r>
            <a:r>
              <a:rPr lang="en-US" sz="3200" b="1" u="sng" dirty="0"/>
              <a:t>operation</a:t>
            </a:r>
            <a:endParaRPr lang="en-US" sz="3200" u="sng" dirty="0"/>
          </a:p>
          <a:p>
            <a:r>
              <a:rPr lang="en-US" sz="3200" i="1" dirty="0"/>
              <a:t>the state of being engaged or employed in a work</a:t>
            </a:r>
            <a:endParaRPr lang="en-US" sz="3200" dirty="0"/>
          </a:p>
          <a:p>
            <a:r>
              <a:rPr lang="en-US" sz="3200" dirty="0"/>
              <a:t/>
            </a:r>
            <a:br>
              <a:rPr lang="en-US" sz="3200" dirty="0"/>
            </a:br>
            <a:r>
              <a:rPr lang="en-US" sz="3200" b="1" u="sng" dirty="0"/>
              <a:t>“Separate” </a:t>
            </a:r>
            <a:r>
              <a:rPr lang="en-US" sz="3200" u="sng" dirty="0"/>
              <a:t>- a title that deals with our </a:t>
            </a:r>
            <a:r>
              <a:rPr lang="en-US" sz="3200" b="1" u="sng" dirty="0"/>
              <a:t>condition</a:t>
            </a:r>
            <a:endParaRPr lang="en-US" sz="3200" u="sng" dirty="0"/>
          </a:p>
          <a:p>
            <a:r>
              <a:rPr lang="en-US" sz="3200" i="1" dirty="0"/>
              <a:t>a particular mode of being of a person or thing; existing </a:t>
            </a:r>
            <a:r>
              <a:rPr lang="en-US" sz="3200" i="1" dirty="0" err="1"/>
              <a:t>state;situation</a:t>
            </a:r>
            <a:r>
              <a:rPr lang="en-US" sz="3200" i="1" dirty="0"/>
              <a:t> with respect to circumstances.</a:t>
            </a:r>
            <a:endParaRPr lang="en-US" sz="3200" dirty="0"/>
          </a:p>
          <a:p>
            <a:r>
              <a:rPr lang="en-US" sz="3200" dirty="0"/>
              <a:t/>
            </a:r>
            <a:br>
              <a:rPr lang="en-US" sz="3200" dirty="0"/>
            </a:br>
            <a:r>
              <a:rPr lang="en-US" sz="4000" dirty="0"/>
              <a:t/>
            </a:r>
            <a:br>
              <a:rPr lang="en-US" sz="4000" dirty="0"/>
            </a:br>
            <a:r>
              <a:rPr lang="en-US" sz="4000" dirty="0"/>
              <a:t/>
            </a:r>
            <a:br>
              <a:rPr lang="en-US" sz="4000" dirty="0"/>
            </a:br>
            <a:r>
              <a:rPr lang="en-US" sz="3600" dirty="0"/>
              <a:t/>
            </a:r>
            <a:br>
              <a:rPr lang="en-US" sz="3600" dirty="0"/>
            </a:br>
            <a:endParaRPr lang="en-US" sz="3600" dirty="0"/>
          </a:p>
        </p:txBody>
      </p:sp>
    </p:spTree>
    <p:extLst>
      <p:ext uri="{BB962C8B-B14F-4D97-AF65-F5344CB8AC3E}">
        <p14:creationId xmlns:p14="http://schemas.microsoft.com/office/powerpoint/2010/main" val="68039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7540526"/>
          </a:xfrm>
          <a:prstGeom prst="rect">
            <a:avLst/>
          </a:prstGeom>
          <a:noFill/>
        </p:spPr>
        <p:txBody>
          <a:bodyPr wrap="square" rtlCol="0">
            <a:spAutoFit/>
          </a:bodyPr>
          <a:lstStyle/>
          <a:p>
            <a:r>
              <a:rPr lang="en-US" sz="4400" b="1" u="sng" dirty="0" smtClean="0"/>
              <a:t>Prophecy &amp; the Gospel</a:t>
            </a:r>
            <a:endParaRPr lang="en-US" sz="4400" dirty="0" smtClean="0"/>
          </a:p>
          <a:p>
            <a:pPr fontAlgn="base"/>
            <a:endParaRPr lang="en-US" sz="3200" b="1" dirty="0" smtClean="0"/>
          </a:p>
          <a:p>
            <a:r>
              <a:rPr lang="en-US" sz="3200" b="1" i="1" dirty="0" smtClean="0"/>
              <a:t>Romans </a:t>
            </a:r>
            <a:r>
              <a:rPr lang="en-US" sz="3200" b="1" i="1" dirty="0"/>
              <a:t>1 </a:t>
            </a:r>
            <a:r>
              <a:rPr lang="en-US" sz="3200" i="1" dirty="0"/>
              <a:t>Paul, a servant of Jesus Christ, called to be an apostle, separated unto the gospel of God,</a:t>
            </a:r>
            <a:endParaRPr lang="en-US" sz="3200" dirty="0"/>
          </a:p>
          <a:p>
            <a:r>
              <a:rPr lang="en-US" sz="3200" b="1" i="1" dirty="0" smtClean="0"/>
              <a:t>2 </a:t>
            </a:r>
            <a:r>
              <a:rPr lang="en-US" sz="3200" i="1" dirty="0" smtClean="0"/>
              <a:t>(</a:t>
            </a:r>
            <a:r>
              <a:rPr lang="en-US" sz="3200" i="1" u="sng" dirty="0" smtClean="0"/>
              <a:t>Which he had promised afore by his prophets in the holy scriptures</a:t>
            </a:r>
            <a:r>
              <a:rPr lang="en-US" sz="3200" i="1" dirty="0" smtClean="0"/>
              <a:t>,)</a:t>
            </a:r>
            <a:endParaRPr lang="en-US" sz="3200" dirty="0" smtClean="0"/>
          </a:p>
          <a:p>
            <a:r>
              <a:rPr lang="en-US" sz="3200" b="1" i="1" dirty="0" smtClean="0"/>
              <a:t>3 </a:t>
            </a:r>
            <a:r>
              <a:rPr lang="en-US" sz="3200" i="1" dirty="0" smtClean="0"/>
              <a:t>Concerning his Son Jesus Christ our Lord, which was made of the seed of David according to the flesh;</a:t>
            </a:r>
            <a:endParaRPr lang="en-US" sz="32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2594777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8956298"/>
          </a:xfrm>
          <a:prstGeom prst="rect">
            <a:avLst/>
          </a:prstGeom>
          <a:noFill/>
        </p:spPr>
        <p:txBody>
          <a:bodyPr wrap="square" rtlCol="0">
            <a:spAutoFit/>
          </a:bodyPr>
          <a:lstStyle/>
          <a:p>
            <a:r>
              <a:rPr lang="en-US" sz="4400" b="1" u="sng" dirty="0" smtClean="0"/>
              <a:t>Prophecy &amp; the Gospel</a:t>
            </a:r>
            <a:endParaRPr lang="en-US" sz="4400" dirty="0" smtClean="0"/>
          </a:p>
          <a:p>
            <a:endParaRPr lang="en-US" sz="3200" b="1" i="1" dirty="0"/>
          </a:p>
          <a:p>
            <a:r>
              <a:rPr lang="en-US" sz="3200" dirty="0" smtClean="0"/>
              <a:t>Much of the prophecy conversation we here today is </a:t>
            </a:r>
            <a:r>
              <a:rPr lang="en-US" sz="3200" dirty="0"/>
              <a:t>“hearsay”, “theory” and “assumption</a:t>
            </a:r>
            <a:r>
              <a:rPr lang="en-US" sz="3200" dirty="0" smtClean="0"/>
              <a:t>”</a:t>
            </a:r>
          </a:p>
          <a:p>
            <a:endParaRPr lang="en-US" sz="3200" dirty="0"/>
          </a:p>
          <a:p>
            <a:r>
              <a:rPr lang="en-US" sz="3200" dirty="0" smtClean="0"/>
              <a:t>This is because much of the prophecy conversation in the world today is not bible-based.</a:t>
            </a:r>
          </a:p>
          <a:p>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3276908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7540526"/>
          </a:xfrm>
          <a:prstGeom prst="rect">
            <a:avLst/>
          </a:prstGeom>
          <a:noFill/>
        </p:spPr>
        <p:txBody>
          <a:bodyPr wrap="square" rtlCol="0">
            <a:spAutoFit/>
          </a:bodyPr>
          <a:lstStyle/>
          <a:p>
            <a:r>
              <a:rPr lang="en-US" sz="4400" b="1" u="sng" dirty="0" smtClean="0"/>
              <a:t>Prophecy &amp; the Gospel</a:t>
            </a:r>
            <a:endParaRPr lang="en-US" sz="4400" dirty="0" smtClean="0"/>
          </a:p>
          <a:p>
            <a:endParaRPr lang="en-US" sz="3200" b="1" i="1" dirty="0"/>
          </a:p>
          <a:p>
            <a:r>
              <a:rPr lang="en-US" sz="3600" dirty="0"/>
              <a:t>This was </a:t>
            </a:r>
            <a:r>
              <a:rPr lang="en-US" sz="3600" dirty="0" smtClean="0"/>
              <a:t>common in the early church too</a:t>
            </a:r>
          </a:p>
          <a:p>
            <a:r>
              <a:rPr lang="en-US" sz="3200" dirty="0" smtClean="0"/>
              <a:t>- People “spending their </a:t>
            </a:r>
            <a:r>
              <a:rPr lang="en-US" sz="3200" dirty="0"/>
              <a:t>time in nothing else, but either to tell, or to hear some new thing.” </a:t>
            </a:r>
            <a:r>
              <a:rPr lang="en-US" sz="3200" dirty="0" smtClean="0"/>
              <a:t>Acts 17:21 </a:t>
            </a:r>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3107237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9079409"/>
          </a:xfrm>
          <a:prstGeom prst="rect">
            <a:avLst/>
          </a:prstGeom>
          <a:noFill/>
        </p:spPr>
        <p:txBody>
          <a:bodyPr wrap="square" rtlCol="0">
            <a:spAutoFit/>
          </a:bodyPr>
          <a:lstStyle/>
          <a:p>
            <a:r>
              <a:rPr lang="en-US" sz="4400" b="1" u="sng" dirty="0" smtClean="0"/>
              <a:t>Prophecy &amp; the Gospel</a:t>
            </a:r>
            <a:endParaRPr lang="en-US" sz="4400" dirty="0" smtClean="0"/>
          </a:p>
          <a:p>
            <a:endParaRPr lang="en-US" sz="3200" b="1" i="1" dirty="0"/>
          </a:p>
          <a:p>
            <a:r>
              <a:rPr lang="en-US" sz="3600" dirty="0"/>
              <a:t>This was </a:t>
            </a:r>
            <a:r>
              <a:rPr lang="en-US" sz="3600" dirty="0" smtClean="0"/>
              <a:t>common in the early church too</a:t>
            </a:r>
          </a:p>
          <a:p>
            <a:r>
              <a:rPr lang="en-US" sz="3200" dirty="0" smtClean="0"/>
              <a:t>- People “spending their </a:t>
            </a:r>
            <a:r>
              <a:rPr lang="en-US" sz="3200" dirty="0"/>
              <a:t>time in nothing else, but either to tell, or to hear some new thing.” </a:t>
            </a:r>
            <a:r>
              <a:rPr lang="en-US" sz="3200" dirty="0" smtClean="0"/>
              <a:t>Acts 17:21 </a:t>
            </a:r>
            <a:endParaRPr lang="en-US" sz="3200" dirty="0"/>
          </a:p>
          <a:p>
            <a:r>
              <a:rPr lang="en-US" sz="3200" dirty="0" smtClean="0"/>
              <a:t>- People </a:t>
            </a:r>
            <a:r>
              <a:rPr lang="en-US" sz="3200" dirty="0"/>
              <a:t>who like to have their “ears itched” 2 Tim 4:3 </a:t>
            </a:r>
          </a:p>
          <a:p>
            <a:endParaRPr lang="en-US" sz="3600" dirty="0"/>
          </a:p>
          <a:p>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354418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85750"/>
            <a:ext cx="11410950" cy="9571851"/>
          </a:xfrm>
          <a:prstGeom prst="rect">
            <a:avLst/>
          </a:prstGeom>
          <a:noFill/>
        </p:spPr>
        <p:txBody>
          <a:bodyPr wrap="square" rtlCol="0">
            <a:spAutoFit/>
          </a:bodyPr>
          <a:lstStyle/>
          <a:p>
            <a:r>
              <a:rPr lang="en-US" sz="4400" b="1" u="sng" dirty="0" smtClean="0"/>
              <a:t>Prophecy &amp; the Gospel</a:t>
            </a:r>
            <a:endParaRPr lang="en-US" sz="4400" dirty="0" smtClean="0"/>
          </a:p>
          <a:p>
            <a:endParaRPr lang="en-US" sz="3200" b="1" i="1" dirty="0"/>
          </a:p>
          <a:p>
            <a:r>
              <a:rPr lang="en-US" sz="3600" dirty="0"/>
              <a:t>This was </a:t>
            </a:r>
            <a:r>
              <a:rPr lang="en-US" sz="3600" dirty="0" smtClean="0"/>
              <a:t>common in the early church too</a:t>
            </a:r>
          </a:p>
          <a:p>
            <a:r>
              <a:rPr lang="en-US" sz="3200" dirty="0" smtClean="0"/>
              <a:t>- People “spending their </a:t>
            </a:r>
            <a:r>
              <a:rPr lang="en-US" sz="3200" dirty="0"/>
              <a:t>time in nothing else, but either to tell, or to hear some new thing.” </a:t>
            </a:r>
            <a:r>
              <a:rPr lang="en-US" sz="3200" dirty="0" smtClean="0"/>
              <a:t>Acts 17:21 </a:t>
            </a:r>
            <a:endParaRPr lang="en-US" sz="3200" dirty="0"/>
          </a:p>
          <a:p>
            <a:r>
              <a:rPr lang="en-US" sz="3200" dirty="0" smtClean="0"/>
              <a:t>- People </a:t>
            </a:r>
            <a:r>
              <a:rPr lang="en-US" sz="3200" dirty="0"/>
              <a:t>who like to have their “ears itched” 2 Tim 4:3 </a:t>
            </a:r>
          </a:p>
          <a:p>
            <a:r>
              <a:rPr lang="en-US" sz="3200" dirty="0" smtClean="0"/>
              <a:t>- People who want to hear themselves </a:t>
            </a:r>
            <a:r>
              <a:rPr lang="en-US" sz="3200" dirty="0"/>
              <a:t>talk </a:t>
            </a:r>
            <a:r>
              <a:rPr lang="en-US" sz="3200" dirty="0" smtClean="0"/>
              <a:t>1 </a:t>
            </a:r>
            <a:r>
              <a:rPr lang="en-US" sz="3200" dirty="0"/>
              <a:t>Tim </a:t>
            </a:r>
            <a:r>
              <a:rPr lang="en-US" sz="3200" dirty="0" smtClean="0"/>
              <a:t>1:6 </a:t>
            </a:r>
            <a:endParaRPr lang="en-US" sz="3200" dirty="0"/>
          </a:p>
          <a:p>
            <a:endParaRPr lang="en-US" sz="3600" dirty="0"/>
          </a:p>
          <a:p>
            <a:endParaRPr lang="en-US" sz="3200" dirty="0"/>
          </a:p>
          <a:p>
            <a:endParaRPr lang="en-US" sz="3200" dirty="0"/>
          </a:p>
          <a:p>
            <a:endParaRPr lang="en-US" sz="3200" dirty="0"/>
          </a:p>
          <a:p>
            <a:endParaRPr lang="en-US" sz="2800" dirty="0" smtClean="0"/>
          </a:p>
          <a:p>
            <a:r>
              <a:rPr lang="en-US" sz="3200" dirty="0"/>
              <a:t/>
            </a:r>
            <a:br>
              <a:rPr lang="en-US" sz="3200" dirty="0"/>
            </a:br>
            <a:r>
              <a:rPr lang="en-US" sz="3200" dirty="0" smtClean="0"/>
              <a:t/>
            </a:r>
            <a:br>
              <a:rPr lang="en-US" sz="3200" dirty="0" smtClean="0"/>
            </a:br>
            <a:r>
              <a:rPr lang="en-US" sz="4000" dirty="0" smtClean="0"/>
              <a:t/>
            </a:r>
            <a:br>
              <a:rPr lang="en-US" sz="4000" dirty="0" smtClean="0"/>
            </a:br>
            <a:r>
              <a:rPr lang="en-US" sz="4000" dirty="0" smtClean="0"/>
              <a:t/>
            </a:r>
            <a:br>
              <a:rPr lang="en-US" sz="4000" dirty="0" smtClean="0"/>
            </a:br>
            <a:r>
              <a:rPr lang="en-US" sz="3600" dirty="0" smtClean="0"/>
              <a:t/>
            </a:r>
            <a:br>
              <a:rPr lang="en-US" sz="3600" dirty="0" smtClean="0"/>
            </a:br>
            <a:endParaRPr lang="en-US" sz="3600" dirty="0"/>
          </a:p>
        </p:txBody>
      </p:sp>
    </p:spTree>
    <p:extLst>
      <p:ext uri="{BB962C8B-B14F-4D97-AF65-F5344CB8AC3E}">
        <p14:creationId xmlns:p14="http://schemas.microsoft.com/office/powerpoint/2010/main" val="3662001721"/>
      </p:ext>
    </p:extLst>
  </p:cSld>
  <p:clrMapOvr>
    <a:masterClrMapping/>
  </p:clrMapOvr>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docProps/app.xml><?xml version="1.0" encoding="utf-8"?>
<Properties xmlns="http://schemas.openxmlformats.org/officeDocument/2006/extended-properties" xmlns:vt="http://schemas.openxmlformats.org/officeDocument/2006/docPropsVTypes">
  <Template>TM03457475[[fn=Frame]]</Template>
  <TotalTime>297</TotalTime>
  <Words>1663</Words>
  <Application>Microsoft Office PowerPoint</Application>
  <PresentationFormat>Widescreen</PresentationFormat>
  <Paragraphs>221</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Corbel</vt:lpstr>
      <vt:lpstr>Wingdings 2</vt:lpstr>
      <vt:lpstr>Frame</vt:lpstr>
      <vt:lpstr>Romans 1:2-7 The Lineage of Our Declaration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Point 1: God has and always will hold people accountable to whether or not they believe the prophetic content of His Word</vt:lpstr>
      <vt:lpstr>PowerPoint Presentation</vt:lpstr>
      <vt:lpstr>PowerPoint Presentation</vt:lpstr>
      <vt:lpstr>PowerPoint Presentation</vt:lpstr>
      <vt:lpstr>PowerPoint Presentation</vt:lpstr>
      <vt:lpstr>PowerPoint Presentation</vt:lpstr>
      <vt:lpstr>PowerPoint Presentation</vt:lpstr>
      <vt:lpstr>Key Point 2: As New Testament Christians  it is our responsibility to live with expectation of the future  fulfillment of biblical prophecy</vt:lpstr>
      <vt:lpstr>PowerPoint Presentation</vt:lpstr>
      <vt:lpstr>PowerPoint Presentation</vt:lpstr>
      <vt:lpstr>PowerPoint Presentation</vt:lpstr>
      <vt:lpstr>PowerPoint Presentation</vt:lpstr>
      <vt:lpstr>PowerPoint Presentation</vt:lpstr>
      <vt:lpstr>Key Point 3: The gospel message we carry  is an old one, so it’s crucial to look to those who have gone before us to learn what it  means to be faithful</vt:lpstr>
      <vt:lpstr>PowerPoint Presentation</vt:lpstr>
      <vt:lpstr>PowerPoint Presentation</vt:lpstr>
      <vt:lpstr>PowerPoint Presentation</vt:lpstr>
      <vt:lpstr>Conclusion: Do you see value in the message of the gospel?   If so, your obedience to God is contingent on your declaration.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Romans 1:1 Introduction</dc:title>
  <dc:creator>Brandon Briscoe</dc:creator>
  <cp:lastModifiedBy>Brandon Briscoe</cp:lastModifiedBy>
  <cp:revision>17</cp:revision>
  <dcterms:created xsi:type="dcterms:W3CDTF">2016-10-02T11:38:46Z</dcterms:created>
  <dcterms:modified xsi:type="dcterms:W3CDTF">2016-10-16T03:20:45Z</dcterms:modified>
</cp:coreProperties>
</file>