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326" r:id="rId2"/>
    <p:sldId id="329" r:id="rId3"/>
    <p:sldId id="330" r:id="rId4"/>
    <p:sldId id="331" r:id="rId5"/>
    <p:sldId id="332" r:id="rId6"/>
    <p:sldId id="33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3" d="100"/>
          <a:sy n="93" d="100"/>
        </p:scale>
        <p:origin x="90" y="1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US"/>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5/8/2016</a:t>
            </a:fld>
            <a:endParaRPr lang="en-US"/>
          </a:p>
        </p:txBody>
      </p:sp>
      <p:sp>
        <p:nvSpPr>
          <p:cNvPr id="5" name="Footer Placeholder 4"/>
          <p:cNvSpPr>
            <a:spLocks noGrp="1"/>
          </p:cNvSpPr>
          <p:nvPr>
            <p:ph type="ftr" sz="quarter" idx="11"/>
          </p:nvPr>
        </p:nvSpPr>
        <p:spPr/>
        <p:txBody>
          <a:bodyPr/>
          <a:lstStyle/>
          <a:p>
            <a:endParaRPr lang="en-US"/>
          </a:p>
        </p:txBody>
      </p:sp>
      <p:pic>
        <p:nvPicPr>
          <p:cNvPr id="7" name="Picture 6" descr="CoverGlyph.png"/>
          <p:cNvPicPr>
            <a:picLocks noChangeAspect="1"/>
          </p:cNvPicPr>
          <p:nvPr/>
        </p:nvPicPr>
        <p:blipFill>
          <a:blip r:embed="rId2"/>
          <a:stretch>
            <a:fillRect/>
          </a:stretch>
        </p:blipFill>
        <p:spPr>
          <a:xfrm>
            <a:off x="4010025" y="3048000"/>
            <a:ext cx="1123950" cy="7715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a:t>Click to edit Master text styles</a:t>
            </a:r>
          </a:p>
        </p:txBody>
      </p:sp>
      <p:sp>
        <p:nvSpPr>
          <p:cNvPr id="5" name="Date Placeholder 4"/>
          <p:cNvSpPr>
            <a:spLocks noGrp="1"/>
          </p:cNvSpPr>
          <p:nvPr>
            <p:ph type="dt" sz="half" idx="10"/>
          </p:nvPr>
        </p:nvSpPr>
        <p:spPr/>
        <p:txBody>
          <a:bodyPr/>
          <a:lstStyle/>
          <a:p>
            <a:fld id="{7524092C-A5A3-7A40-ADDC-5BA3A866EF35}" type="datetimeFigureOut">
              <a:rPr lang="en-US" smtClean="0"/>
              <a:pPr/>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4890247"/>
            <a:ext cx="1645920" cy="17041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rot="5400000">
            <a:off x="6052928" y="3115195"/>
            <a:ext cx="1645920" cy="17041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524092C-A5A3-7A40-ADDC-5BA3A866EF35}" type="datetimeFigureOut">
              <a:rPr lang="en-US" smtClean="0"/>
              <a:pPr/>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626440"/>
            <a:ext cx="7770813" cy="1472184"/>
          </a:xfrm>
        </p:spPr>
        <p:txBody>
          <a:bodyPr anchor="b" anchorCtr="0"/>
          <a:lstStyle>
            <a:lvl1pPr algn="ctr">
              <a:defRPr sz="5400" b="0" i="0" cap="none" baseline="0"/>
            </a:lvl1pPr>
          </a:lstStyle>
          <a:p>
            <a:r>
              <a:rPr lang="en-US"/>
              <a:t>Click to edit Master title style</a:t>
            </a:r>
            <a:endParaRPr/>
          </a:p>
        </p:txBody>
      </p:sp>
      <p:sp>
        <p:nvSpPr>
          <p:cNvPr id="3" name="Text Placeholder 2"/>
          <p:cNvSpPr>
            <a:spLocks noGrp="1"/>
          </p:cNvSpPr>
          <p:nvPr>
            <p:ph type="body" idx="1"/>
          </p:nvPr>
        </p:nvSpPr>
        <p:spPr>
          <a:xfrm>
            <a:off x="685800" y="3813048"/>
            <a:ext cx="7770813" cy="1755648"/>
          </a:xfrm>
        </p:spPr>
        <p:txBody>
          <a:bodyPr anchor="t" anchorCtr="0">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24092C-A5A3-7A40-ADDC-5BA3A866EF35}" type="datetimeFigureOut">
              <a:rPr lang="en-US" smtClean="0"/>
              <a:pPr/>
              <a:t>5/8/2016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620A7-D219-8841-9BEF-03770285F91E}" type="slidenum">
              <a:rPr lang="en-US" smtClean="0"/>
              <a:pPr/>
              <a:t>‹#›</a:t>
            </a:fld>
            <a:endParaRPr lang="en-US"/>
          </a:p>
        </p:txBody>
      </p:sp>
      <p:pic>
        <p:nvPicPr>
          <p:cNvPr id="7" name="Picture 6" descr="Glyph-SectionHeader.png"/>
          <p:cNvPicPr>
            <a:picLocks noChangeAspect="1"/>
          </p:cNvPicPr>
          <p:nvPr/>
        </p:nvPicPr>
        <p:blipFill>
          <a:blip r:embed="rId2"/>
          <a:stretch>
            <a:fillRect/>
          </a:stretch>
        </p:blipFill>
        <p:spPr>
          <a:xfrm>
            <a:off x="4038600" y="3174066"/>
            <a:ext cx="1066800" cy="5905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524092C-A5A3-7A40-ADDC-5BA3A866EF35}" type="datetimeFigureOut">
              <a:rPr lang="en-US" smtClean="0"/>
              <a:pPr/>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7524092C-A5A3-7A40-ADDC-5BA3A866EF35}" type="datetimeFigureOut">
              <a:rPr lang="en-US" smtClean="0"/>
              <a:pPr/>
              <a:t>5/8/2016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2620A7-D219-8841-9BEF-03770285F91E}" type="slidenum">
              <a:rPr lang="en-US" smtClean="0"/>
              <a:pPr/>
              <a:t>‹#›</a:t>
            </a:fld>
            <a:endParaRPr lang="en-US"/>
          </a:p>
        </p:txBody>
      </p:sp>
      <p:pic>
        <p:nvPicPr>
          <p:cNvPr id="11"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7524092C-A5A3-7A40-ADDC-5BA3A866EF35}" type="datetimeFigureOut">
              <a:rPr lang="en-US" smtClean="0"/>
              <a:pPr/>
              <a:t>5/8/2016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2620A7-D219-8841-9BEF-03770285F91E}" type="slidenum">
              <a:rPr lang="en-US" smtClean="0"/>
              <a:pPr/>
              <a:t>‹#›</a:t>
            </a:fld>
            <a:endParaRPr lang="en-US"/>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4092C-A5A3-7A40-ADDC-5BA3A866EF35}" type="datetimeFigureOut">
              <a:rPr lang="en-US" smtClean="0"/>
              <a:pPr/>
              <a:t>5/8/2016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2620A7-D219-8841-9BEF-03770285F9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n-US"/>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24092C-A5A3-7A40-ADDC-5BA3A866EF35}" type="datetimeFigureOut">
              <a:rPr lang="en-US" smtClean="0"/>
              <a:pPr/>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1664746" y="2286000"/>
            <a:ext cx="1645920" cy="17041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a:t>Click to edit Master text styles</a:t>
            </a:r>
          </a:p>
        </p:txBody>
      </p:sp>
      <p:sp>
        <p:nvSpPr>
          <p:cNvPr id="5" name="Date Placeholder 4"/>
          <p:cNvSpPr>
            <a:spLocks noGrp="1"/>
          </p:cNvSpPr>
          <p:nvPr>
            <p:ph type="dt" sz="half" idx="10"/>
          </p:nvPr>
        </p:nvSpPr>
        <p:spPr/>
        <p:txBody>
          <a:bodyPr/>
          <a:lstStyle/>
          <a:p>
            <a:fld id="{7524092C-A5A3-7A40-ADDC-5BA3A866EF35}" type="datetimeFigureOut">
              <a:rPr lang="en-US" smtClean="0"/>
              <a:pPr/>
              <a:t>5/8/2016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620A7-D219-8841-9BEF-03770285F91E}" type="slidenum">
              <a:rPr lang="en-US" smtClean="0"/>
              <a:pPr/>
              <a:t>‹#›</a:t>
            </a:fld>
            <a:endParaRPr lang="en-US"/>
          </a:p>
        </p:txBody>
      </p:sp>
      <p:pic>
        <p:nvPicPr>
          <p:cNvPr id="9" name="Picture 2" descr="HR-Glyph-R3.png"/>
          <p:cNvPicPr>
            <a:picLocks noChangeAspect="1" noChangeArrowheads="1"/>
          </p:cNvPicPr>
          <p:nvPr/>
        </p:nvPicPr>
        <p:blipFill>
          <a:blip r:embed="rId2" cstate="print"/>
          <a:srcRect/>
          <a:stretch>
            <a:fillRect/>
          </a:stretch>
        </p:blipFill>
        <p:spPr bwMode="auto">
          <a:xfrm>
            <a:off x="5804853" y="2286000"/>
            <a:ext cx="1645920" cy="17041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53000">
              <a:schemeClr val="bg2">
                <a:lumMod val="50000"/>
              </a:schemeClr>
            </a:gs>
            <a:gs pos="100000">
              <a:schemeClr val="tx2">
                <a:lumMod val="75000"/>
              </a:schemeClr>
            </a:gs>
          </a:gsLst>
          <a:lin ang="5400000" scaled="0"/>
          <a:tileRect/>
        </a:gra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992620A7-D219-8841-9BEF-03770285F91E}" type="slidenum">
              <a:rPr lang="en-US" smtClean="0"/>
              <a:pPr/>
              <a:t>‹#›</a:t>
            </a:fld>
            <a:endParaRPr lang="en-US"/>
          </a:p>
        </p:txBody>
      </p:sp>
      <p:sp>
        <p:nvSpPr>
          <p:cNvPr id="2" name="Title Placeholder 1"/>
          <p:cNvSpPr>
            <a:spLocks noGrp="1"/>
          </p:cNvSpPr>
          <p:nvPr>
            <p:ph type="title"/>
          </p:nvPr>
        </p:nvSpPr>
        <p:spPr>
          <a:xfrm>
            <a:off x="685800" y="67236"/>
            <a:ext cx="7770813" cy="1371600"/>
          </a:xfrm>
          <a:prstGeom prst="rect">
            <a:avLst/>
          </a:prstGeom>
          <a:effectLst/>
        </p:spPr>
        <p:txBody>
          <a:bodyPr vert="horz" lIns="91440" tIns="45720" rIns="91440" bIns="45720" rtlCol="0" anchor="ctr" anchorCtr="0">
            <a:noAutofit/>
          </a:bodyPr>
          <a:lstStyle/>
          <a:p>
            <a:r>
              <a:rPr lang="en-US"/>
              <a:t>Click to edit Master title style</a:t>
            </a:r>
            <a:endParaRPr/>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4092C-A5A3-7A40-ADDC-5BA3A866EF35}" type="datetimeFigureOut">
              <a:rPr lang="en-US" smtClean="0"/>
              <a:pPr/>
              <a:t>5/8/2016</a:t>
            </a:fld>
            <a:endParaRPr lang="en-US"/>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Work of the Ministry</a:t>
            </a:r>
          </a:p>
        </p:txBody>
      </p:sp>
      <p:sp>
        <p:nvSpPr>
          <p:cNvPr id="3" name="Content Placeholder 2"/>
          <p:cNvSpPr>
            <a:spLocks noGrp="1"/>
          </p:cNvSpPr>
          <p:nvPr>
            <p:ph idx="1"/>
          </p:nvPr>
        </p:nvSpPr>
        <p:spPr>
          <a:xfrm>
            <a:off x="685800" y="1828801"/>
            <a:ext cx="7770813" cy="4638260"/>
          </a:xfrm>
        </p:spPr>
        <p:txBody>
          <a:bodyPr>
            <a:normAutofit/>
          </a:bodyPr>
          <a:lstStyle/>
          <a:p>
            <a:r>
              <a:rPr lang="en-US" dirty="0">
                <a:solidFill>
                  <a:schemeClr val="bg1"/>
                </a:solidFill>
              </a:rPr>
              <a:t>Family camp- July 13-16</a:t>
            </a:r>
          </a:p>
          <a:p>
            <a:r>
              <a:rPr lang="en-US" dirty="0">
                <a:solidFill>
                  <a:schemeClr val="bg1"/>
                </a:solidFill>
              </a:rPr>
              <a:t>LFBI- Summer class starts Sunday June 5</a:t>
            </a:r>
            <a:r>
              <a:rPr lang="en-US" baseline="30000" dirty="0">
                <a:solidFill>
                  <a:schemeClr val="bg1"/>
                </a:solidFill>
              </a:rPr>
              <a:t>th</a:t>
            </a:r>
            <a:r>
              <a:rPr lang="en-US" dirty="0">
                <a:solidFill>
                  <a:schemeClr val="bg1"/>
                </a:solidFill>
              </a:rPr>
              <a:t> 5:30</a:t>
            </a:r>
          </a:p>
          <a:p>
            <a:r>
              <a:rPr lang="en-US" dirty="0">
                <a:solidFill>
                  <a:schemeClr val="bg1"/>
                </a:solidFill>
              </a:rPr>
              <a:t>House clean up- May 11</a:t>
            </a:r>
            <a:r>
              <a:rPr lang="en-US" baseline="30000" dirty="0">
                <a:solidFill>
                  <a:schemeClr val="bg1"/>
                </a:solidFill>
              </a:rPr>
              <a:t>th</a:t>
            </a:r>
            <a:r>
              <a:rPr lang="en-US" dirty="0">
                <a:solidFill>
                  <a:schemeClr val="bg1"/>
                </a:solidFill>
              </a:rPr>
              <a:t> , 13</a:t>
            </a:r>
            <a:r>
              <a:rPr lang="en-US" baseline="30000" dirty="0">
                <a:solidFill>
                  <a:schemeClr val="bg1"/>
                </a:solidFill>
              </a:rPr>
              <a:t>th</a:t>
            </a:r>
            <a:r>
              <a:rPr lang="en-US" dirty="0">
                <a:solidFill>
                  <a:schemeClr val="bg1"/>
                </a:solidFill>
              </a:rPr>
              <a:t> , 15</a:t>
            </a:r>
            <a:r>
              <a:rPr lang="en-US" baseline="30000" dirty="0">
                <a:solidFill>
                  <a:schemeClr val="bg1"/>
                </a:solidFill>
              </a:rPr>
              <a:t>th</a:t>
            </a:r>
            <a:r>
              <a:rPr lang="en-US" dirty="0">
                <a:solidFill>
                  <a:schemeClr val="bg1"/>
                </a:solidFill>
              </a:rPr>
              <a:t> </a:t>
            </a:r>
          </a:p>
          <a:p>
            <a:pPr lvl="1"/>
            <a:r>
              <a:rPr lang="en-US" dirty="0">
                <a:solidFill>
                  <a:schemeClr val="bg1"/>
                </a:solidFill>
              </a:rPr>
              <a:t>Toys Parents </a:t>
            </a:r>
          </a:p>
          <a:p>
            <a:pPr lvl="1"/>
            <a:r>
              <a:rPr lang="en-US" dirty="0">
                <a:solidFill>
                  <a:schemeClr val="bg1"/>
                </a:solidFill>
              </a:rPr>
              <a:t>5816 Wayne Ave. KCMO</a:t>
            </a:r>
          </a:p>
          <a:p>
            <a:pPr lvl="1"/>
            <a:r>
              <a:rPr lang="en-US" dirty="0">
                <a:solidFill>
                  <a:schemeClr val="bg1"/>
                </a:solidFill>
              </a:rPr>
              <a:t>Sign up sheet</a:t>
            </a:r>
          </a:p>
          <a:p>
            <a:r>
              <a:rPr lang="en-US" dirty="0">
                <a:solidFill>
                  <a:schemeClr val="bg1"/>
                </a:solidFill>
              </a:rPr>
              <a:t>CAYA class welcome party- May 22</a:t>
            </a:r>
            <a:r>
              <a:rPr lang="en-US" baseline="30000" dirty="0">
                <a:solidFill>
                  <a:schemeClr val="bg1"/>
                </a:solidFill>
              </a:rPr>
              <a:t>nd</a:t>
            </a:r>
            <a:endParaRPr lang="en-US" dirty="0">
              <a:solidFill>
                <a:schemeClr val="bg1"/>
              </a:solidFill>
            </a:endParaRPr>
          </a:p>
          <a:p>
            <a:pPr lvl="1"/>
            <a:r>
              <a:rPr lang="en-US" dirty="0">
                <a:solidFill>
                  <a:schemeClr val="bg1"/>
                </a:solidFill>
              </a:rPr>
              <a:t>Gillham Park 2-4PM </a:t>
            </a:r>
          </a:p>
          <a:p>
            <a:pPr lvl="1"/>
            <a:r>
              <a:rPr lang="en-US" dirty="0">
                <a:solidFill>
                  <a:schemeClr val="bg1"/>
                </a:solidFill>
              </a:rPr>
              <a:t>Lauren needs help before</a:t>
            </a:r>
          </a:p>
          <a:p>
            <a:pPr lvl="1"/>
            <a:endParaRPr lang="en-US" dirty="0"/>
          </a:p>
          <a:p>
            <a:pPr marL="457200" lvl="1" indent="0">
              <a:buNone/>
            </a:pPr>
            <a:endParaRPr lang="en-US" dirty="0"/>
          </a:p>
        </p:txBody>
      </p:sp>
    </p:spTree>
    <p:extLst>
      <p:ext uri="{BB962C8B-B14F-4D97-AF65-F5344CB8AC3E}">
        <p14:creationId xmlns:p14="http://schemas.microsoft.com/office/powerpoint/2010/main" val="2744226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27094"/>
            <a:ext cx="9143999" cy="1470025"/>
          </a:xfrm>
        </p:spPr>
        <p:txBody>
          <a:bodyPr/>
          <a:lstStyle/>
          <a:p>
            <a:r>
              <a:rPr lang="en-US" sz="4400" dirty="0"/>
              <a:t>THE MEN OF THE LAW &amp; </a:t>
            </a:r>
            <a:br>
              <a:rPr lang="en-US" sz="4400" dirty="0"/>
            </a:br>
            <a:r>
              <a:rPr lang="en-US" sz="4400" dirty="0"/>
              <a:t>THE MAN OF MERCY &amp; GRACE</a:t>
            </a:r>
          </a:p>
        </p:txBody>
      </p:sp>
      <p:sp>
        <p:nvSpPr>
          <p:cNvPr id="3" name="Subtitle 2"/>
          <p:cNvSpPr>
            <a:spLocks noGrp="1"/>
          </p:cNvSpPr>
          <p:nvPr>
            <p:ph type="subTitle" idx="1"/>
          </p:nvPr>
        </p:nvSpPr>
        <p:spPr>
          <a:xfrm>
            <a:off x="331304" y="3810000"/>
            <a:ext cx="8437218" cy="1752600"/>
          </a:xfrm>
        </p:spPr>
        <p:txBody>
          <a:bodyPr>
            <a:normAutofit/>
          </a:bodyPr>
          <a:lstStyle/>
          <a:p>
            <a:r>
              <a:rPr lang="en-US" sz="4000" dirty="0"/>
              <a:t>Am I a Christian living by the Law?</a:t>
            </a:r>
          </a:p>
        </p:txBody>
      </p:sp>
    </p:spTree>
    <p:extLst>
      <p:ext uri="{BB962C8B-B14F-4D97-AF65-F5344CB8AC3E}">
        <p14:creationId xmlns:p14="http://schemas.microsoft.com/office/powerpoint/2010/main" val="2252692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a:solidFill>
                  <a:schemeClr val="bg2"/>
                </a:solidFill>
              </a:rPr>
              <a:t>LAW vs. GRACE</a:t>
            </a:r>
          </a:p>
        </p:txBody>
      </p:sp>
      <p:sp>
        <p:nvSpPr>
          <p:cNvPr id="3" name="Content Placeholder 2"/>
          <p:cNvSpPr>
            <a:spLocks noGrp="1"/>
          </p:cNvSpPr>
          <p:nvPr>
            <p:ph idx="1"/>
          </p:nvPr>
        </p:nvSpPr>
        <p:spPr>
          <a:xfrm>
            <a:off x="685800" y="1555571"/>
            <a:ext cx="8020221" cy="4648201"/>
          </a:xfrm>
        </p:spPr>
        <p:txBody>
          <a:bodyPr>
            <a:normAutofit fontScale="77500" lnSpcReduction="20000"/>
          </a:bodyPr>
          <a:lstStyle/>
          <a:p>
            <a:pPr>
              <a:buClrTx/>
            </a:pPr>
            <a:r>
              <a:rPr lang="en-US" dirty="0">
                <a:solidFill>
                  <a:srgbClr val="EAEBE9"/>
                </a:solidFill>
              </a:rPr>
              <a:t>John 5:6-15</a:t>
            </a:r>
          </a:p>
          <a:p>
            <a:pPr>
              <a:buClrTx/>
            </a:pPr>
            <a:r>
              <a:rPr lang="en-US" dirty="0">
                <a:solidFill>
                  <a:srgbClr val="EAEBE9"/>
                </a:solidFill>
              </a:rPr>
              <a:t>Law-Based Christianity:</a:t>
            </a:r>
          </a:p>
          <a:p>
            <a:pPr>
              <a:buClrTx/>
            </a:pPr>
            <a:r>
              <a:rPr lang="en-US" dirty="0">
                <a:solidFill>
                  <a:srgbClr val="EAEBE9"/>
                </a:solidFill>
              </a:rPr>
              <a:t>Principle #1</a:t>
            </a:r>
            <a:br>
              <a:rPr lang="en-US" dirty="0">
                <a:solidFill>
                  <a:srgbClr val="EAEBE9"/>
                </a:solidFill>
              </a:rPr>
            </a:br>
            <a:r>
              <a:rPr lang="en-US" dirty="0">
                <a:solidFill>
                  <a:schemeClr val="tx2">
                    <a:lumMod val="10000"/>
                    <a:lumOff val="90000"/>
                  </a:schemeClr>
                </a:solidFill>
              </a:rPr>
              <a:t>You’ve become less gracious in the way you respond to people’s hardships and any response that does come from your mouth is a calculated, measured response based upon Scriptures. But yet there is no compassion for the situation at hand. </a:t>
            </a:r>
          </a:p>
          <a:p>
            <a:pPr>
              <a:buClrTx/>
            </a:pPr>
            <a:r>
              <a:rPr lang="en-US" dirty="0">
                <a:solidFill>
                  <a:srgbClr val="EAEBE9"/>
                </a:solidFill>
              </a:rPr>
              <a:t>Principle #2</a:t>
            </a:r>
            <a:br>
              <a:rPr lang="en-US" dirty="0">
                <a:solidFill>
                  <a:srgbClr val="EAEBE9"/>
                </a:solidFill>
              </a:rPr>
            </a:br>
            <a:r>
              <a:rPr lang="en-US" dirty="0">
                <a:solidFill>
                  <a:srgbClr val="EAEBE9"/>
                </a:solidFill>
              </a:rPr>
              <a:t>You care less for people and more for the law (Word of God). Instead of caring more for people and more the Word of God.  The two don’t have to be in competition. In fact, the one should build up the other. </a:t>
            </a:r>
          </a:p>
          <a:p>
            <a:r>
              <a:rPr lang="en-US" dirty="0">
                <a:solidFill>
                  <a:srgbClr val="EAEBE9"/>
                </a:solidFill>
              </a:rPr>
              <a:t>Principle #3</a:t>
            </a:r>
            <a:br>
              <a:rPr lang="en-US" dirty="0">
                <a:solidFill>
                  <a:srgbClr val="EAEBE9"/>
                </a:solidFill>
              </a:rPr>
            </a:br>
            <a:r>
              <a:rPr lang="en-US" dirty="0">
                <a:solidFill>
                  <a:srgbClr val="EAEBE9"/>
                </a:solidFill>
              </a:rPr>
              <a:t>Your love for God’s Word is not creating an increasing love and longing for the redemption of the lost. </a:t>
            </a:r>
          </a:p>
          <a:p>
            <a:pPr>
              <a:buClrTx/>
            </a:pPr>
            <a:endParaRPr lang="en-US" dirty="0">
              <a:solidFill>
                <a:srgbClr val="EAEBE9"/>
              </a:solidFill>
            </a:endParaRPr>
          </a:p>
          <a:p>
            <a:pPr>
              <a:buClrTx/>
            </a:pPr>
            <a:endParaRPr lang="en-US" dirty="0">
              <a:solidFill>
                <a:srgbClr val="EAEBE9"/>
              </a:solidFill>
            </a:endParaRPr>
          </a:p>
          <a:p>
            <a:pPr>
              <a:buClrTx/>
            </a:pPr>
            <a:endParaRPr lang="en-US" dirty="0">
              <a:solidFill>
                <a:srgbClr val="EAEBE9"/>
              </a:solidFill>
            </a:endParaRPr>
          </a:p>
          <a:p>
            <a:pPr>
              <a:buClr>
                <a:schemeClr val="bg2"/>
              </a:buClr>
            </a:pPr>
            <a:endParaRPr lang="en-US" dirty="0">
              <a:solidFill>
                <a:srgbClr val="EAEBE9"/>
              </a:solidFill>
            </a:endParaRPr>
          </a:p>
          <a:p>
            <a:endParaRPr lang="en-US" dirty="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484288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a:solidFill>
                  <a:schemeClr val="bg2"/>
                </a:solidFill>
              </a:rPr>
              <a:t>VIOLATIONS OF THE SABBATH</a:t>
            </a:r>
          </a:p>
        </p:txBody>
      </p:sp>
      <p:graphicFrame>
        <p:nvGraphicFramePr>
          <p:cNvPr id="5" name="Object 4"/>
          <p:cNvGraphicFramePr>
            <a:graphicFrameLocks noChangeAspect="1"/>
          </p:cNvGraphicFramePr>
          <p:nvPr>
            <p:extLst>
              <p:ext uri="{D42A27DB-BD31-4B8C-83A1-F6EECF244321}">
                <p14:modId xmlns:p14="http://schemas.microsoft.com/office/powerpoint/2010/main" val="2549159295"/>
              </p:ext>
            </p:extLst>
          </p:nvPr>
        </p:nvGraphicFramePr>
        <p:xfrm>
          <a:off x="0" y="1693265"/>
          <a:ext cx="9788778" cy="4657785"/>
        </p:xfrm>
        <a:graphic>
          <a:graphicData uri="http://schemas.openxmlformats.org/presentationml/2006/ole">
            <mc:AlternateContent xmlns:mc="http://schemas.openxmlformats.org/markup-compatibility/2006">
              <mc:Choice xmlns:v="urn:schemas-microsoft-com:vml" Requires="v">
                <p:oleObj spid="_x0000_s1030" name="Document" r:id="rId3" imgW="5575300" imgH="2654300" progId="Word.Document.12">
                  <p:embed/>
                </p:oleObj>
              </mc:Choice>
              <mc:Fallback>
                <p:oleObj name="Document" r:id="rId3" imgW="5575300" imgH="2654300" progId="Word.Document.12">
                  <p:embed/>
                  <p:pic>
                    <p:nvPicPr>
                      <p:cNvPr id="0" name=""/>
                      <p:cNvPicPr/>
                      <p:nvPr/>
                    </p:nvPicPr>
                    <p:blipFill>
                      <a:blip r:embed="rId4"/>
                      <a:stretch>
                        <a:fillRect/>
                      </a:stretch>
                    </p:blipFill>
                    <p:spPr>
                      <a:xfrm>
                        <a:off x="0" y="1693265"/>
                        <a:ext cx="9788778" cy="4657785"/>
                      </a:xfrm>
                      <a:prstGeom prst="rect">
                        <a:avLst/>
                      </a:prstGeom>
                    </p:spPr>
                  </p:pic>
                </p:oleObj>
              </mc:Fallback>
            </mc:AlternateContent>
          </a:graphicData>
        </a:graphic>
      </p:graphicFrame>
    </p:spTree>
    <p:extLst>
      <p:ext uri="{BB962C8B-B14F-4D97-AF65-F5344CB8AC3E}">
        <p14:creationId xmlns:p14="http://schemas.microsoft.com/office/powerpoint/2010/main" val="924552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a:solidFill>
                  <a:schemeClr val="bg2"/>
                </a:solidFill>
              </a:rPr>
              <a:t>THE SABBATH</a:t>
            </a:r>
          </a:p>
        </p:txBody>
      </p:sp>
      <p:sp>
        <p:nvSpPr>
          <p:cNvPr id="3" name="Content Placeholder 2"/>
          <p:cNvSpPr>
            <a:spLocks noGrp="1"/>
          </p:cNvSpPr>
          <p:nvPr>
            <p:ph idx="1"/>
          </p:nvPr>
        </p:nvSpPr>
        <p:spPr>
          <a:xfrm>
            <a:off x="685800" y="2004551"/>
            <a:ext cx="8020221" cy="4648201"/>
          </a:xfrm>
        </p:spPr>
        <p:txBody>
          <a:bodyPr>
            <a:normAutofit/>
          </a:bodyPr>
          <a:lstStyle/>
          <a:p>
            <a:pPr>
              <a:buClrTx/>
            </a:pPr>
            <a:r>
              <a:rPr lang="en-US" dirty="0">
                <a:solidFill>
                  <a:srgbClr val="EAEBE9"/>
                </a:solidFill>
              </a:rPr>
              <a:t>Exodus 20:8-11, 31:12-17, Isaiah 58, Jeremiah 17, Mark 3:4, Luke 13:14</a:t>
            </a:r>
          </a:p>
          <a:p>
            <a:pPr>
              <a:buClrTx/>
            </a:pPr>
            <a:r>
              <a:rPr lang="en-US" dirty="0">
                <a:solidFill>
                  <a:srgbClr val="EAEBE9"/>
                </a:solidFill>
              </a:rPr>
              <a:t>The Sabbath was meant to Hallow the Lord. </a:t>
            </a:r>
            <a:br>
              <a:rPr lang="en-US" dirty="0">
                <a:solidFill>
                  <a:srgbClr val="EAEBE9"/>
                </a:solidFill>
              </a:rPr>
            </a:br>
            <a:r>
              <a:rPr lang="en-US" dirty="0">
                <a:solidFill>
                  <a:srgbClr val="EAEBE9"/>
                </a:solidFill>
              </a:rPr>
              <a:t>It was intended to keep people from their own pursuits. And to give that day to the Lord. </a:t>
            </a:r>
          </a:p>
          <a:p>
            <a:pPr marL="0" indent="0">
              <a:buClrTx/>
              <a:buNone/>
            </a:pPr>
            <a:endParaRPr lang="en-US" dirty="0">
              <a:solidFill>
                <a:srgbClr val="EAEBE9"/>
              </a:solidFill>
            </a:endParaRPr>
          </a:p>
          <a:p>
            <a:pPr>
              <a:buClrTx/>
            </a:pPr>
            <a:endParaRPr lang="en-US" dirty="0">
              <a:solidFill>
                <a:srgbClr val="EAEBE9"/>
              </a:solidFill>
            </a:endParaRPr>
          </a:p>
          <a:p>
            <a:pPr>
              <a:buClrTx/>
            </a:pPr>
            <a:endParaRPr lang="en-US" dirty="0">
              <a:solidFill>
                <a:srgbClr val="EAEBE9"/>
              </a:solidFill>
            </a:endParaRPr>
          </a:p>
          <a:p>
            <a:pPr>
              <a:buClr>
                <a:schemeClr val="bg2"/>
              </a:buClr>
            </a:pPr>
            <a:endParaRPr lang="en-US" dirty="0">
              <a:solidFill>
                <a:srgbClr val="EAEBE9"/>
              </a:solidFill>
            </a:endParaRPr>
          </a:p>
          <a:p>
            <a:endParaRPr lang="en-US" dirty="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329715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236"/>
            <a:ext cx="9144000" cy="1371600"/>
          </a:xfrm>
        </p:spPr>
        <p:txBody>
          <a:bodyPr/>
          <a:lstStyle/>
          <a:p>
            <a:r>
              <a:rPr lang="en-US" sz="4200" dirty="0">
                <a:solidFill>
                  <a:schemeClr val="bg2"/>
                </a:solidFill>
              </a:rPr>
              <a:t>CHRIST THE LAW BREAKER?</a:t>
            </a:r>
          </a:p>
        </p:txBody>
      </p:sp>
      <p:sp>
        <p:nvSpPr>
          <p:cNvPr id="3" name="Content Placeholder 2"/>
          <p:cNvSpPr>
            <a:spLocks noGrp="1"/>
          </p:cNvSpPr>
          <p:nvPr>
            <p:ph idx="1"/>
          </p:nvPr>
        </p:nvSpPr>
        <p:spPr>
          <a:xfrm>
            <a:off x="685800" y="2004551"/>
            <a:ext cx="8020221" cy="4648201"/>
          </a:xfrm>
        </p:spPr>
        <p:txBody>
          <a:bodyPr>
            <a:normAutofit/>
          </a:bodyPr>
          <a:lstStyle/>
          <a:p>
            <a:pPr>
              <a:buClrTx/>
            </a:pPr>
            <a:r>
              <a:rPr lang="en-US" dirty="0">
                <a:solidFill>
                  <a:srgbClr val="EAEBE9"/>
                </a:solidFill>
              </a:rPr>
              <a:t>Christ’s response was that, “my Father is working so I’m going to work.”</a:t>
            </a:r>
          </a:p>
          <a:p>
            <a:pPr>
              <a:buClrTx/>
            </a:pPr>
            <a:r>
              <a:rPr lang="en-US" dirty="0">
                <a:solidFill>
                  <a:srgbClr val="EAEBE9"/>
                </a:solidFill>
              </a:rPr>
              <a:t>Christ subordinated himself to the Father. </a:t>
            </a:r>
          </a:p>
          <a:p>
            <a:pPr>
              <a:buClrTx/>
            </a:pPr>
            <a:r>
              <a:rPr lang="en-US" dirty="0">
                <a:solidFill>
                  <a:srgbClr val="EAEBE9"/>
                </a:solidFill>
              </a:rPr>
              <a:t>Christ was given authority by the Father.  </a:t>
            </a:r>
          </a:p>
          <a:p>
            <a:pPr>
              <a:buClrTx/>
            </a:pPr>
            <a:r>
              <a:rPr lang="en-US" dirty="0">
                <a:solidFill>
                  <a:srgbClr val="EAEBE9"/>
                </a:solidFill>
              </a:rPr>
              <a:t>KEY THEME: 	</a:t>
            </a:r>
            <a:br>
              <a:rPr lang="en-US" dirty="0">
                <a:solidFill>
                  <a:srgbClr val="EAEBE9"/>
                </a:solidFill>
              </a:rPr>
            </a:br>
            <a:r>
              <a:rPr lang="en-US" dirty="0">
                <a:solidFill>
                  <a:srgbClr val="EAEBE9"/>
                </a:solidFill>
              </a:rPr>
              <a:t>Whatever we see the Lord doing, we should be found doing. If you can’t find God in your ministry, then I’d consider rethinking your ministry</a:t>
            </a:r>
            <a:r>
              <a:rPr lang="en-US">
                <a:solidFill>
                  <a:srgbClr val="EAEBE9"/>
                </a:solidFill>
              </a:rPr>
              <a:t>.   </a:t>
            </a:r>
            <a:endParaRPr lang="en-US" dirty="0">
              <a:solidFill>
                <a:srgbClr val="EAEBE9"/>
              </a:solidFill>
            </a:endParaRPr>
          </a:p>
          <a:p>
            <a:pPr marL="0" indent="0">
              <a:buClrTx/>
              <a:buNone/>
            </a:pPr>
            <a:endParaRPr lang="en-US" dirty="0">
              <a:solidFill>
                <a:srgbClr val="EAEBE9"/>
              </a:solidFill>
            </a:endParaRPr>
          </a:p>
          <a:p>
            <a:pPr>
              <a:buClrTx/>
            </a:pPr>
            <a:endParaRPr lang="en-US" dirty="0">
              <a:solidFill>
                <a:srgbClr val="EAEBE9"/>
              </a:solidFill>
            </a:endParaRPr>
          </a:p>
          <a:p>
            <a:pPr>
              <a:buClrTx/>
            </a:pPr>
            <a:endParaRPr lang="en-US" dirty="0">
              <a:solidFill>
                <a:srgbClr val="EAEBE9"/>
              </a:solidFill>
            </a:endParaRPr>
          </a:p>
          <a:p>
            <a:pPr>
              <a:buClr>
                <a:schemeClr val="bg2"/>
              </a:buClr>
            </a:pPr>
            <a:endParaRPr lang="en-US" dirty="0">
              <a:solidFill>
                <a:srgbClr val="EAEBE9"/>
              </a:solidFill>
            </a:endParaRPr>
          </a:p>
          <a:p>
            <a:endParaRPr lang="en-US" dirty="0">
              <a:solidFill>
                <a:srgbClr val="EAEBE9"/>
              </a:solidFill>
            </a:endParaRPr>
          </a:p>
          <a:p>
            <a:endParaRPr lang="en-US" dirty="0">
              <a:solidFill>
                <a:srgbClr val="EAEBE9"/>
              </a:solidFill>
            </a:endParaRPr>
          </a:p>
        </p:txBody>
      </p:sp>
    </p:spTree>
    <p:extLst>
      <p:ext uri="{BB962C8B-B14F-4D97-AF65-F5344CB8AC3E}">
        <p14:creationId xmlns:p14="http://schemas.microsoft.com/office/powerpoint/2010/main" val="274496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majorFont>
      <a:minorFont>
        <a:latin typeface="Calisto MT"/>
        <a:ea typeface=""/>
        <a:cs typeface=""/>
        <a:font script="Jpan" typeface="ＭＳ 明朝"/>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2410</TotalTime>
  <Words>145</Words>
  <Application>Microsoft Office PowerPoint</Application>
  <PresentationFormat>On-screen Show (4:3)</PresentationFormat>
  <Paragraphs>39</Paragraphs>
  <Slides>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Calisto MT</vt:lpstr>
      <vt:lpstr>Wingdings</vt:lpstr>
      <vt:lpstr>Folio</vt:lpstr>
      <vt:lpstr>Document</vt:lpstr>
      <vt:lpstr>Work of the Ministry</vt:lpstr>
      <vt:lpstr>THE MEN OF THE LAW &amp;  THE MAN OF MERCY &amp; GRACE</vt:lpstr>
      <vt:lpstr>LAW vs. GRACE</vt:lpstr>
      <vt:lpstr>VIOLATIONS OF THE SABBATH</vt:lpstr>
      <vt:lpstr>THE SABBATH</vt:lpstr>
      <vt:lpstr>CHRIST THE LAW BREAKER?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OF THE MINISTRY</dc:title>
  <dc:creator>Daniel Reneau</dc:creator>
  <cp:lastModifiedBy>Audio Visual</cp:lastModifiedBy>
  <cp:revision>24</cp:revision>
  <dcterms:created xsi:type="dcterms:W3CDTF">2016-04-17T04:40:16Z</dcterms:created>
  <dcterms:modified xsi:type="dcterms:W3CDTF">2016-05-08T17:57:52Z</dcterms:modified>
</cp:coreProperties>
</file>