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59" r:id="rId2"/>
    <p:sldId id="360" r:id="rId3"/>
    <p:sldId id="361" r:id="rId4"/>
    <p:sldId id="362" r:id="rId5"/>
    <p:sldId id="363" r:id="rId6"/>
    <p:sldId id="3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7094"/>
            <a:ext cx="7772400" cy="1470025"/>
          </a:xfrm>
        </p:spPr>
        <p:txBody>
          <a:bodyPr anchor="b" anchorCtr="0"/>
          <a:lstStyle>
            <a:lvl1pPr>
              <a:defRPr sz="54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3810000"/>
            <a:ext cx="7770812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CoverGly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025" y="3048000"/>
            <a:ext cx="1123950" cy="77152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38282"/>
            <a:ext cx="7770813" cy="1048870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457200"/>
            <a:ext cx="4572000" cy="3173506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81600"/>
            <a:ext cx="7770813" cy="6858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4890247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7882"/>
            <a:ext cx="1524000" cy="53250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7882"/>
            <a:ext cx="5889812" cy="53250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052928" y="3115195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6440"/>
            <a:ext cx="7770813" cy="1472184"/>
          </a:xfrm>
        </p:spPr>
        <p:txBody>
          <a:bodyPr anchor="b" anchorCtr="0"/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13048"/>
            <a:ext cx="7770813" cy="1755648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Glyph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3174066"/>
            <a:ext cx="1066800" cy="5905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914400"/>
            <a:ext cx="3657600" cy="1162050"/>
          </a:xfrm>
        </p:spPr>
        <p:txBody>
          <a:bodyPr anchor="b"/>
          <a:lstStyle>
            <a:lvl1pPr algn="ctr">
              <a:defRPr sz="3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6118" y="457199"/>
            <a:ext cx="3657600" cy="5410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6" y="2590799"/>
            <a:ext cx="3657600" cy="28956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4746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9013" y="914400"/>
            <a:ext cx="3657600" cy="1161288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8906" y="457200"/>
            <a:ext cx="3657600" cy="5413248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013" y="2587752"/>
            <a:ext cx="3657600" cy="2898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092C-A5A3-7A40-ADDC-5BA3A866EF35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4853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3000">
              <a:schemeClr val="bg2">
                <a:lumMod val="50000"/>
              </a:schemeClr>
            </a:gs>
            <a:gs pos="100000">
              <a:schemeClr val="tx2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8911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620A7-D219-8841-9BEF-03770285F9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7236"/>
            <a:ext cx="7770813" cy="1371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9800"/>
            <a:ext cx="7770813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289115"/>
            <a:ext cx="2375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4092C-A5A3-7A40-ADDC-5BA3A866EF35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624" y="6289115"/>
            <a:ext cx="3155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2"/>
          </a:solidFill>
          <a:effectLst>
            <a:outerShdw blurRad="38100" dist="127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accent3"/>
        </a:buClr>
        <a:buFont typeface="Wingdings" pitchFamily="2" charset="2"/>
        <a:buChar char="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27094"/>
            <a:ext cx="9143999" cy="1470025"/>
          </a:xfrm>
        </p:spPr>
        <p:txBody>
          <a:bodyPr/>
          <a:lstStyle/>
          <a:p>
            <a:r>
              <a:rPr lang="en-US" sz="4400" dirty="0" smtClean="0"/>
              <a:t>THE MEN OF THE LAW &amp; </a:t>
            </a:r>
            <a:br>
              <a:rPr lang="en-US" sz="4400" dirty="0" smtClean="0"/>
            </a:br>
            <a:r>
              <a:rPr lang="en-US" sz="4400" dirty="0" smtClean="0"/>
              <a:t>THE MAN OF MERCY &amp; GRACE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93" y="3810000"/>
            <a:ext cx="8903452" cy="1752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Blessings for the Broke and Broken</a:t>
            </a:r>
          </a:p>
        </p:txBody>
      </p:sp>
    </p:spTree>
    <p:extLst>
      <p:ext uri="{BB962C8B-B14F-4D97-AF65-F5344CB8AC3E}">
        <p14:creationId xmlns:p14="http://schemas.microsoft.com/office/powerpoint/2010/main" val="13332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236"/>
            <a:ext cx="9144000" cy="1371600"/>
          </a:xfrm>
        </p:spPr>
        <p:txBody>
          <a:bodyPr/>
          <a:lstStyle/>
          <a:p>
            <a:r>
              <a:rPr lang="en-US" sz="3200" dirty="0" smtClean="0">
                <a:solidFill>
                  <a:schemeClr val="bg2"/>
                </a:solidFill>
              </a:rPr>
              <a:t>CHOOSE TO BE A BLESSING DESPITE YOUR FEARS AND UNRESOLVED QUESTIONS</a:t>
            </a:r>
            <a:endParaRPr lang="en-US" sz="3200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73923"/>
            <a:ext cx="8020221" cy="4648201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dirty="0" smtClean="0">
                <a:solidFill>
                  <a:srgbClr val="EAEBE9"/>
                </a:solidFill>
              </a:rPr>
              <a:t>Matthew 12:1-5, 1 Samuel 21:1-10, 1 Thessalonians 5:22, Romans 5:6-8</a:t>
            </a:r>
          </a:p>
          <a:p>
            <a:pPr>
              <a:buClrTx/>
            </a:pPr>
            <a:r>
              <a:rPr lang="en-US" dirty="0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In the minds of the Pharisee’s, providing mercy to the disciples would have been counterproductive, heretical and not beneficial to the disciples building up of faith.</a:t>
            </a:r>
          </a:p>
          <a:p>
            <a:pPr>
              <a:buClrTx/>
            </a:pPr>
            <a:r>
              <a:rPr lang="en-US" dirty="0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How are you feeding someone in your life who is need?</a:t>
            </a:r>
          </a:p>
          <a:p>
            <a:pPr lvl="1">
              <a:buClrTx/>
            </a:pPr>
            <a:r>
              <a:rPr lang="en-US" dirty="0" err="1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Ahimelech</a:t>
            </a:r>
            <a:r>
              <a:rPr lang="en-US" dirty="0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 clearly had questions and fears concerning David’s strange appearance and the context of his arrival.</a:t>
            </a:r>
          </a:p>
          <a:p>
            <a:pPr lvl="1">
              <a:buClrTx/>
            </a:pPr>
            <a:r>
              <a:rPr lang="en-US" dirty="0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But </a:t>
            </a:r>
            <a:r>
              <a:rPr lang="en-US" dirty="0" err="1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Ahimelech</a:t>
            </a:r>
            <a:r>
              <a:rPr lang="en-US" dirty="0" smtClean="0">
                <a:solidFill>
                  <a:schemeClr val="tx2">
                    <a:lumMod val="10000"/>
                    <a:lumOff val="90000"/>
                  </a:schemeClr>
                </a:solidFill>
              </a:rPr>
              <a:t> blessed David even with his questions.  </a:t>
            </a:r>
          </a:p>
          <a:p>
            <a:pPr marL="0" indent="0">
              <a:buClrTx/>
              <a:buNone/>
            </a:pPr>
            <a:endParaRPr lang="en-US" dirty="0" smtClean="0">
              <a:solidFill>
                <a:schemeClr val="tx2">
                  <a:lumMod val="10000"/>
                  <a:lumOff val="90000"/>
                </a:schemeClr>
              </a:solidFill>
            </a:endParaRPr>
          </a:p>
          <a:p>
            <a:pPr>
              <a:buClrTx/>
            </a:pPr>
            <a:endParaRPr lang="en-US" dirty="0" smtClean="0">
              <a:solidFill>
                <a:srgbClr val="EAEBE9"/>
              </a:solidFill>
            </a:endParaRPr>
          </a:p>
          <a:p>
            <a:pPr>
              <a:buClrTx/>
            </a:pPr>
            <a:endParaRPr lang="en-US" dirty="0" smtClean="0">
              <a:solidFill>
                <a:srgbClr val="EAEBE9"/>
              </a:solidFill>
            </a:endParaRPr>
          </a:p>
          <a:p>
            <a:pPr>
              <a:buClr>
                <a:schemeClr val="bg2"/>
              </a:buClr>
            </a:pPr>
            <a:endParaRPr lang="en-US" dirty="0" smtClean="0">
              <a:solidFill>
                <a:srgbClr val="EAEBE9"/>
              </a:solidFill>
            </a:endParaRPr>
          </a:p>
          <a:p>
            <a:endParaRPr lang="en-US" dirty="0" smtClean="0">
              <a:solidFill>
                <a:srgbClr val="EAEBE9"/>
              </a:solidFill>
            </a:endParaRPr>
          </a:p>
          <a:p>
            <a:endParaRPr lang="en-US" dirty="0">
              <a:solidFill>
                <a:srgbClr val="EAEBE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5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236"/>
            <a:ext cx="9144000" cy="1371600"/>
          </a:xfrm>
        </p:spPr>
        <p:txBody>
          <a:bodyPr/>
          <a:lstStyle/>
          <a:p>
            <a:r>
              <a:rPr lang="en-US" sz="3200" dirty="0" smtClean="0">
                <a:solidFill>
                  <a:schemeClr val="bg2"/>
                </a:solidFill>
              </a:rPr>
              <a:t>WE MUST COMPLETELY ABANDON SELF</a:t>
            </a:r>
            <a:endParaRPr lang="en-US" sz="3200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73923"/>
            <a:ext cx="8020221" cy="4648201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dirty="0" smtClean="0">
                <a:solidFill>
                  <a:srgbClr val="EAEBE9"/>
                </a:solidFill>
              </a:rPr>
              <a:t>KEY POINT #1</a:t>
            </a:r>
            <a:br>
              <a:rPr lang="en-US" dirty="0" smtClean="0">
                <a:solidFill>
                  <a:srgbClr val="EAEBE9"/>
                </a:solidFill>
              </a:rPr>
            </a:br>
            <a:r>
              <a:rPr lang="en-US" dirty="0" smtClean="0">
                <a:solidFill>
                  <a:srgbClr val="EAEBE9"/>
                </a:solidFill>
              </a:rPr>
              <a:t>We are not called to bless those who, “have it all together”. We are called to bless those that have nothing. </a:t>
            </a:r>
          </a:p>
          <a:p>
            <a:pPr>
              <a:buClrTx/>
            </a:pPr>
            <a:r>
              <a:rPr lang="en-US" dirty="0" smtClean="0">
                <a:solidFill>
                  <a:srgbClr val="EAEBE9"/>
                </a:solidFill>
              </a:rPr>
              <a:t>People in need are usually messy and their lives can be considered reckless.</a:t>
            </a:r>
            <a:endParaRPr lang="en-US" dirty="0" smtClean="0">
              <a:solidFill>
                <a:schemeClr val="tx2">
                  <a:lumMod val="10000"/>
                  <a:lumOff val="90000"/>
                </a:schemeClr>
              </a:solidFill>
            </a:endParaRPr>
          </a:p>
          <a:p>
            <a:pPr>
              <a:buClrTx/>
            </a:pPr>
            <a:endParaRPr lang="en-US" dirty="0" smtClean="0">
              <a:solidFill>
                <a:srgbClr val="EAEBE9"/>
              </a:solidFill>
            </a:endParaRPr>
          </a:p>
          <a:p>
            <a:pPr>
              <a:buClrTx/>
            </a:pPr>
            <a:endParaRPr lang="en-US" dirty="0" smtClean="0">
              <a:solidFill>
                <a:srgbClr val="EAEBE9"/>
              </a:solidFill>
            </a:endParaRPr>
          </a:p>
          <a:p>
            <a:pPr>
              <a:buClr>
                <a:schemeClr val="bg2"/>
              </a:buClr>
            </a:pPr>
            <a:endParaRPr lang="en-US" dirty="0" smtClean="0">
              <a:solidFill>
                <a:srgbClr val="EAEBE9"/>
              </a:solidFill>
            </a:endParaRPr>
          </a:p>
          <a:p>
            <a:endParaRPr lang="en-US" dirty="0" smtClean="0">
              <a:solidFill>
                <a:srgbClr val="EAEBE9"/>
              </a:solidFill>
            </a:endParaRPr>
          </a:p>
          <a:p>
            <a:endParaRPr lang="en-US" dirty="0">
              <a:solidFill>
                <a:srgbClr val="EAEBE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15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236"/>
            <a:ext cx="9144000" cy="1371600"/>
          </a:xfrm>
        </p:spPr>
        <p:txBody>
          <a:bodyPr/>
          <a:lstStyle/>
          <a:p>
            <a:r>
              <a:rPr lang="en-US" sz="3200" dirty="0" smtClean="0">
                <a:solidFill>
                  <a:schemeClr val="bg2"/>
                </a:solidFill>
              </a:rPr>
              <a:t>COMPARISON #1</a:t>
            </a:r>
            <a:endParaRPr lang="en-US" sz="3200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73923"/>
            <a:ext cx="8020221" cy="4648201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dirty="0" smtClean="0">
                <a:solidFill>
                  <a:srgbClr val="EAEBE9"/>
                </a:solidFill>
              </a:rPr>
              <a:t>In the O.T. David’s men went to the House of God for refreshing.</a:t>
            </a:r>
          </a:p>
          <a:p>
            <a:pPr>
              <a:buClrTx/>
            </a:pPr>
            <a:r>
              <a:rPr lang="en-US" dirty="0" smtClean="0">
                <a:solidFill>
                  <a:srgbClr val="EAEBE9"/>
                </a:solidFill>
              </a:rPr>
              <a:t>In the N.T. Jesus’ followers were found being refreshed in the field. </a:t>
            </a:r>
          </a:p>
          <a:p>
            <a:pPr lvl="1">
              <a:buClrTx/>
            </a:pPr>
            <a:r>
              <a:rPr lang="en-US" dirty="0" smtClean="0">
                <a:solidFill>
                  <a:srgbClr val="EAEBE9"/>
                </a:solidFill>
              </a:rPr>
              <a:t>The field is a picture of the world.</a:t>
            </a:r>
          </a:p>
          <a:p>
            <a:pPr>
              <a:buClrTx/>
            </a:pPr>
            <a:r>
              <a:rPr lang="en-US" dirty="0" smtClean="0">
                <a:solidFill>
                  <a:srgbClr val="EAEBE9"/>
                </a:solidFill>
              </a:rPr>
              <a:t>Find your field – Be refreshed in the work of the Lord. </a:t>
            </a:r>
            <a:endParaRPr lang="en-US" dirty="0" smtClean="0">
              <a:solidFill>
                <a:schemeClr val="tx2">
                  <a:lumMod val="10000"/>
                  <a:lumOff val="90000"/>
                </a:schemeClr>
              </a:solidFill>
            </a:endParaRPr>
          </a:p>
          <a:p>
            <a:pPr>
              <a:buClrTx/>
            </a:pPr>
            <a:endParaRPr lang="en-US" dirty="0" smtClean="0">
              <a:solidFill>
                <a:srgbClr val="EAEBE9"/>
              </a:solidFill>
            </a:endParaRPr>
          </a:p>
          <a:p>
            <a:pPr>
              <a:buClrTx/>
            </a:pPr>
            <a:endParaRPr lang="en-US" dirty="0" smtClean="0">
              <a:solidFill>
                <a:srgbClr val="EAEBE9"/>
              </a:solidFill>
            </a:endParaRPr>
          </a:p>
          <a:p>
            <a:pPr>
              <a:buClr>
                <a:schemeClr val="bg2"/>
              </a:buClr>
            </a:pPr>
            <a:endParaRPr lang="en-US" dirty="0" smtClean="0">
              <a:solidFill>
                <a:srgbClr val="EAEBE9"/>
              </a:solidFill>
            </a:endParaRPr>
          </a:p>
          <a:p>
            <a:endParaRPr lang="en-US" dirty="0" smtClean="0">
              <a:solidFill>
                <a:srgbClr val="EAEBE9"/>
              </a:solidFill>
            </a:endParaRPr>
          </a:p>
          <a:p>
            <a:endParaRPr lang="en-US" dirty="0">
              <a:solidFill>
                <a:srgbClr val="EAEBE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01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236"/>
            <a:ext cx="9144000" cy="1371600"/>
          </a:xfrm>
        </p:spPr>
        <p:txBody>
          <a:bodyPr/>
          <a:lstStyle/>
          <a:p>
            <a:r>
              <a:rPr lang="en-US" sz="3200" dirty="0" smtClean="0">
                <a:solidFill>
                  <a:schemeClr val="bg2"/>
                </a:solidFill>
              </a:rPr>
              <a:t>COMPARISON #2</a:t>
            </a:r>
            <a:endParaRPr lang="en-US" sz="3200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73923"/>
            <a:ext cx="8020221" cy="4648201"/>
          </a:xfrm>
        </p:spPr>
        <p:txBody>
          <a:bodyPr>
            <a:normAutofit lnSpcReduction="10000"/>
          </a:bodyPr>
          <a:lstStyle/>
          <a:p>
            <a:pPr>
              <a:buClrTx/>
            </a:pPr>
            <a:r>
              <a:rPr lang="en-US" dirty="0" smtClean="0">
                <a:solidFill>
                  <a:srgbClr val="EAEBE9"/>
                </a:solidFill>
              </a:rPr>
              <a:t>John 6:31-33, 50-51</a:t>
            </a:r>
          </a:p>
          <a:p>
            <a:pPr>
              <a:buClrTx/>
            </a:pPr>
            <a:r>
              <a:rPr lang="en-US" dirty="0" smtClean="0">
                <a:solidFill>
                  <a:srgbClr val="EAEBE9"/>
                </a:solidFill>
              </a:rPr>
              <a:t>In the O.T. David’s men ate the </a:t>
            </a:r>
            <a:r>
              <a:rPr lang="en-US" u="sng" dirty="0" smtClean="0">
                <a:solidFill>
                  <a:srgbClr val="EAEBE9"/>
                </a:solidFill>
              </a:rPr>
              <a:t>prepared</a:t>
            </a:r>
            <a:r>
              <a:rPr lang="en-US" dirty="0" smtClean="0">
                <a:solidFill>
                  <a:srgbClr val="EAEBE9"/>
                </a:solidFill>
              </a:rPr>
              <a:t> </a:t>
            </a:r>
            <a:r>
              <a:rPr lang="en-US" dirty="0" err="1" smtClean="0">
                <a:solidFill>
                  <a:srgbClr val="EAEBE9"/>
                </a:solidFill>
              </a:rPr>
              <a:t>shewbread</a:t>
            </a:r>
            <a:r>
              <a:rPr lang="en-US" dirty="0" smtClean="0">
                <a:solidFill>
                  <a:srgbClr val="EAEBE9"/>
                </a:solidFill>
              </a:rPr>
              <a:t>.</a:t>
            </a:r>
          </a:p>
          <a:p>
            <a:pPr lvl="1">
              <a:buClrTx/>
            </a:pPr>
            <a:r>
              <a:rPr lang="en-US" dirty="0" smtClean="0">
                <a:solidFill>
                  <a:srgbClr val="EAEBE9"/>
                </a:solidFill>
              </a:rPr>
              <a:t>Bread is seen as nourishment given by God in the Bible.</a:t>
            </a:r>
          </a:p>
          <a:p>
            <a:pPr lvl="1">
              <a:buClrTx/>
            </a:pPr>
            <a:r>
              <a:rPr lang="en-US" dirty="0" smtClean="0">
                <a:solidFill>
                  <a:srgbClr val="EAEBE9"/>
                </a:solidFill>
              </a:rPr>
              <a:t>David didn’t deserve this bread and yet it was given to him nonetheless. </a:t>
            </a:r>
          </a:p>
          <a:p>
            <a:pPr>
              <a:buClrTx/>
            </a:pPr>
            <a:r>
              <a:rPr lang="en-US" dirty="0" smtClean="0">
                <a:solidFill>
                  <a:srgbClr val="EAEBE9"/>
                </a:solidFill>
              </a:rPr>
              <a:t>In the N.T. Jesus’ followers ate the corn which </a:t>
            </a:r>
            <a:r>
              <a:rPr lang="en-US" u="sng" dirty="0" smtClean="0">
                <a:solidFill>
                  <a:srgbClr val="EAEBE9"/>
                </a:solidFill>
              </a:rPr>
              <a:t>they had to pluck</a:t>
            </a:r>
            <a:r>
              <a:rPr lang="en-US" dirty="0" smtClean="0">
                <a:solidFill>
                  <a:srgbClr val="EAEBE9"/>
                </a:solidFill>
              </a:rPr>
              <a:t>.</a:t>
            </a:r>
          </a:p>
          <a:p>
            <a:pPr lvl="1">
              <a:buClrTx/>
            </a:pPr>
            <a:r>
              <a:rPr lang="en-US" dirty="0" smtClean="0">
                <a:solidFill>
                  <a:srgbClr val="EAEBE9"/>
                </a:solidFill>
              </a:rPr>
              <a:t>Corn is a picture of God’s provision by the fatness of the earth.</a:t>
            </a:r>
          </a:p>
          <a:p>
            <a:pPr lvl="1">
              <a:buClrTx/>
            </a:pPr>
            <a:r>
              <a:rPr lang="en-US" dirty="0" smtClean="0">
                <a:solidFill>
                  <a:srgbClr val="EAEBE9"/>
                </a:solidFill>
              </a:rPr>
              <a:t>The field is a picture of the world.</a:t>
            </a:r>
          </a:p>
          <a:p>
            <a:pPr>
              <a:buClrTx/>
            </a:pPr>
            <a:r>
              <a:rPr lang="en-US" dirty="0" smtClean="0">
                <a:solidFill>
                  <a:srgbClr val="EAEBE9"/>
                </a:solidFill>
              </a:rPr>
              <a:t>Find your field – Be refreshed in the work of the Lord. </a:t>
            </a:r>
            <a:endParaRPr lang="en-US" dirty="0" smtClean="0">
              <a:solidFill>
                <a:schemeClr val="tx2">
                  <a:lumMod val="10000"/>
                  <a:lumOff val="90000"/>
                </a:schemeClr>
              </a:solidFill>
            </a:endParaRPr>
          </a:p>
          <a:p>
            <a:pPr>
              <a:buClrTx/>
            </a:pPr>
            <a:endParaRPr lang="en-US" dirty="0" smtClean="0">
              <a:solidFill>
                <a:srgbClr val="EAEBE9"/>
              </a:solidFill>
            </a:endParaRPr>
          </a:p>
          <a:p>
            <a:pPr>
              <a:buClrTx/>
            </a:pPr>
            <a:endParaRPr lang="en-US" dirty="0" smtClean="0">
              <a:solidFill>
                <a:srgbClr val="EAEBE9"/>
              </a:solidFill>
            </a:endParaRPr>
          </a:p>
          <a:p>
            <a:pPr>
              <a:buClr>
                <a:schemeClr val="bg2"/>
              </a:buClr>
            </a:pPr>
            <a:endParaRPr lang="en-US" dirty="0" smtClean="0">
              <a:solidFill>
                <a:srgbClr val="EAEBE9"/>
              </a:solidFill>
            </a:endParaRPr>
          </a:p>
          <a:p>
            <a:endParaRPr lang="en-US" dirty="0" smtClean="0">
              <a:solidFill>
                <a:srgbClr val="EAEBE9"/>
              </a:solidFill>
            </a:endParaRPr>
          </a:p>
          <a:p>
            <a:endParaRPr lang="en-US" dirty="0">
              <a:solidFill>
                <a:srgbClr val="EAEBE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39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236"/>
            <a:ext cx="9144000" cy="1371600"/>
          </a:xfrm>
        </p:spPr>
        <p:txBody>
          <a:bodyPr/>
          <a:lstStyle/>
          <a:p>
            <a:r>
              <a:rPr lang="en-US" sz="3200" dirty="0" smtClean="0">
                <a:solidFill>
                  <a:schemeClr val="bg2"/>
                </a:solidFill>
              </a:rPr>
              <a:t>COMPARISON #3</a:t>
            </a:r>
            <a:endParaRPr lang="en-US" sz="3200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73923"/>
            <a:ext cx="8020221" cy="4648201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dirty="0" smtClean="0">
                <a:solidFill>
                  <a:srgbClr val="EAEBE9"/>
                </a:solidFill>
              </a:rPr>
              <a:t>In the O.T. David’s makes provisions for his men while running from Saul.</a:t>
            </a:r>
          </a:p>
          <a:p>
            <a:pPr lvl="1">
              <a:buClrTx/>
            </a:pPr>
            <a:r>
              <a:rPr lang="en-US" dirty="0" smtClean="0">
                <a:solidFill>
                  <a:srgbClr val="EAEBE9"/>
                </a:solidFill>
              </a:rPr>
              <a:t>He goes to the Priest for help.</a:t>
            </a:r>
          </a:p>
          <a:p>
            <a:pPr lvl="2">
              <a:buClrTx/>
            </a:pPr>
            <a:r>
              <a:rPr lang="en-US" dirty="0" smtClean="0">
                <a:solidFill>
                  <a:srgbClr val="EAEBE9"/>
                </a:solidFill>
              </a:rPr>
              <a:t>Now we are the Priesthood.</a:t>
            </a:r>
          </a:p>
          <a:p>
            <a:pPr lvl="1">
              <a:buClrTx/>
            </a:pPr>
            <a:r>
              <a:rPr lang="en-US" dirty="0" smtClean="0">
                <a:solidFill>
                  <a:srgbClr val="EAEBE9"/>
                </a:solidFill>
              </a:rPr>
              <a:t>David has to prove his holiness to </a:t>
            </a:r>
            <a:r>
              <a:rPr lang="en-US" dirty="0" err="1" smtClean="0">
                <a:solidFill>
                  <a:srgbClr val="EAEBE9"/>
                </a:solidFill>
              </a:rPr>
              <a:t>Ahimelech</a:t>
            </a:r>
            <a:r>
              <a:rPr lang="en-US" dirty="0" smtClean="0">
                <a:solidFill>
                  <a:srgbClr val="EAEBE9"/>
                </a:solidFill>
              </a:rPr>
              <a:t>.</a:t>
            </a:r>
          </a:p>
          <a:p>
            <a:pPr>
              <a:buClrTx/>
            </a:pPr>
            <a:r>
              <a:rPr lang="en-US" dirty="0" smtClean="0">
                <a:solidFill>
                  <a:srgbClr val="EAEBE9"/>
                </a:solidFill>
              </a:rPr>
              <a:t>In the N.T. Christ makes provision for his men and then confronts the Pharisee’s. </a:t>
            </a:r>
          </a:p>
          <a:p>
            <a:pPr lvl="1">
              <a:buClrTx/>
            </a:pPr>
            <a:r>
              <a:rPr lang="en-US" dirty="0" smtClean="0">
                <a:solidFill>
                  <a:srgbClr val="EAEBE9"/>
                </a:solidFill>
              </a:rPr>
              <a:t>Christ uses the resources of the world to provide for his disciples. </a:t>
            </a:r>
          </a:p>
          <a:p>
            <a:pPr lvl="1">
              <a:buClrTx/>
            </a:pPr>
            <a:r>
              <a:rPr lang="en-US" dirty="0" smtClean="0">
                <a:solidFill>
                  <a:srgbClr val="EAEBE9"/>
                </a:solidFill>
              </a:rPr>
              <a:t>While David proves his holiness, the disciples prove their helplessness. </a:t>
            </a:r>
          </a:p>
          <a:p>
            <a:pPr>
              <a:buClrTx/>
            </a:pPr>
            <a:endParaRPr lang="en-US" dirty="0" smtClean="0">
              <a:solidFill>
                <a:srgbClr val="EAEBE9"/>
              </a:solidFill>
            </a:endParaRPr>
          </a:p>
          <a:p>
            <a:pPr>
              <a:buClrTx/>
            </a:pPr>
            <a:endParaRPr lang="en-US" dirty="0" smtClean="0">
              <a:solidFill>
                <a:srgbClr val="EAEBE9"/>
              </a:solidFill>
            </a:endParaRPr>
          </a:p>
          <a:p>
            <a:pPr>
              <a:buClr>
                <a:schemeClr val="bg2"/>
              </a:buClr>
            </a:pPr>
            <a:endParaRPr lang="en-US" dirty="0" smtClean="0">
              <a:solidFill>
                <a:srgbClr val="EAEBE9"/>
              </a:solidFill>
            </a:endParaRPr>
          </a:p>
          <a:p>
            <a:endParaRPr lang="en-US" dirty="0" smtClean="0">
              <a:solidFill>
                <a:srgbClr val="EAEBE9"/>
              </a:solidFill>
            </a:endParaRPr>
          </a:p>
          <a:p>
            <a:endParaRPr lang="en-US" dirty="0">
              <a:solidFill>
                <a:srgbClr val="EAEBE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86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Folio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Folio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Fol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20000"/>
              </a:schemeClr>
              <a:schemeClr val="phClr"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st="25400">
              <a:srgbClr val="000000">
                <a:alpha val="50000"/>
              </a:srgbClr>
            </a:inn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3000"/>
                <a:lumMod val="10000"/>
              </a:schemeClr>
              <a:schemeClr val="phClr">
                <a:tint val="91000"/>
                <a:satMod val="500000"/>
                <a:lumMod val="125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2757</TotalTime>
  <Words>345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Calisto MT</vt:lpstr>
      <vt:lpstr>Wingdings</vt:lpstr>
      <vt:lpstr>Folio</vt:lpstr>
      <vt:lpstr>THE MEN OF THE LAW &amp;  THE MAN OF MERCY &amp; GRACE</vt:lpstr>
      <vt:lpstr>CHOOSE TO BE A BLESSING DESPITE YOUR FEARS AND UNRESOLVED QUESTIONS</vt:lpstr>
      <vt:lpstr>WE MUST COMPLETELY ABANDON SELF</vt:lpstr>
      <vt:lpstr>COMPARISON #1</vt:lpstr>
      <vt:lpstr>COMPARISON #2</vt:lpstr>
      <vt:lpstr>COMPARISON #3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OF THE MINISTRY</dc:title>
  <dc:creator>Daniel Reneau</dc:creator>
  <cp:lastModifiedBy>LFBI</cp:lastModifiedBy>
  <cp:revision>39</cp:revision>
  <dcterms:created xsi:type="dcterms:W3CDTF">2016-04-17T04:40:16Z</dcterms:created>
  <dcterms:modified xsi:type="dcterms:W3CDTF">2016-06-12T17:16:14Z</dcterms:modified>
</cp:coreProperties>
</file>