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57" r:id="rId3"/>
    <p:sldId id="278" r:id="rId4"/>
    <p:sldId id="279" r:id="rId5"/>
    <p:sldId id="260" r:id="rId6"/>
    <p:sldId id="280" r:id="rId7"/>
    <p:sldId id="261" r:id="rId8"/>
    <p:sldId id="281" r:id="rId9"/>
    <p:sldId id="282" r:id="rId10"/>
    <p:sldId id="264" r:id="rId11"/>
    <p:sldId id="283" r:id="rId12"/>
    <p:sldId id="265" r:id="rId13"/>
    <p:sldId id="285" r:id="rId14"/>
    <p:sldId id="286" r:id="rId15"/>
    <p:sldId id="287" r:id="rId16"/>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snapToObjects="1">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1143000" y="685800"/>
            <a:ext cx="4572000" cy="3429000"/>
          </a:xfrm>
          <a:prstGeom prst="rect">
            <a:avLst/>
          </a:prstGeom>
        </p:spPr>
        <p:txBody>
          <a:bodyPr/>
          <a:lstStyle/>
          <a:p>
            <a:endParaRPr/>
          </a:p>
        </p:txBody>
      </p:sp>
      <p:sp>
        <p:nvSpPr>
          <p:cNvPr id="110" name="Shape 11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7"/>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Title Text"/>
          <p:cNvSpPr txBox="1">
            <a:spLocks noGrp="1"/>
          </p:cNvSpPr>
          <p:nvPr>
            <p:ph type="title"/>
          </p:nvPr>
        </p:nvSpPr>
        <p:spPr>
          <a:prstGeom prst="rect">
            <a:avLst/>
          </a:prstGeom>
        </p:spPr>
        <p:txBody>
          <a:bodyPr/>
          <a:lstStyle/>
          <a:p>
            <a:r>
              <a:t>Title Text</a:t>
            </a:r>
          </a:p>
        </p:txBody>
      </p:sp>
      <p:sp>
        <p:nvSpPr>
          <p:cNvPr id="9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8724900" y="365125"/>
            <a:ext cx="2628900" cy="5811838"/>
          </a:xfrm>
          <a:prstGeom prst="rect">
            <a:avLst/>
          </a:prstGeom>
        </p:spPr>
        <p:txBody>
          <a:bodyPr/>
          <a:lstStyle/>
          <a:p>
            <a:r>
              <a:t>Title Text</a:t>
            </a:r>
          </a:p>
        </p:txBody>
      </p:sp>
      <p:sp>
        <p:nvSpPr>
          <p:cNvPr id="102" name="Body Level One…"/>
          <p:cNvSpPr txBox="1">
            <a:spLocks noGrp="1"/>
          </p:cNvSpPr>
          <p:nvPr>
            <p:ph type="body" idx="1"/>
          </p:nvPr>
        </p:nvSpPr>
        <p:spPr>
          <a:xfrm>
            <a:off x="838200" y="365125"/>
            <a:ext cx="7734300" cy="58118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38"/>
            <a:ext cx="10515600"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2"/>
            <a:ext cx="10515600" cy="1500192"/>
          </a:xfrm>
          <a:prstGeom prst="rect">
            <a:avLst/>
          </a:prstGeom>
        </p:spPr>
        <p:txBody>
          <a:bodyPr/>
          <a:lstStyle>
            <a:lvl1pPr marL="0" indent="0">
              <a:buSzTx/>
              <a:buFontTx/>
              <a:buNone/>
              <a:defRPr sz="2400">
                <a:solidFill>
                  <a:srgbClr val="888888"/>
                </a:solidFill>
              </a:defRPr>
            </a:lvl1pPr>
            <a:lvl2pPr marL="0" indent="0">
              <a:buSzTx/>
              <a:buFontTx/>
              <a:buNone/>
              <a:defRPr sz="2400">
                <a:solidFill>
                  <a:srgbClr val="888888"/>
                </a:solidFill>
              </a:defRPr>
            </a:lvl2pPr>
            <a:lvl3pPr marL="0" indent="0">
              <a:buSzTx/>
              <a:buFontTx/>
              <a:buNone/>
              <a:defRPr sz="2400">
                <a:solidFill>
                  <a:srgbClr val="888888"/>
                </a:solidFill>
              </a:defRPr>
            </a:lvl3pPr>
            <a:lvl4pPr marL="0" indent="0">
              <a:buSzTx/>
              <a:buFontTx/>
              <a:buNone/>
              <a:defRPr sz="2400">
                <a:solidFill>
                  <a:srgbClr val="888888"/>
                </a:solidFill>
              </a:defRPr>
            </a:lvl4pPr>
            <a:lvl5pPr marL="0" indent="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0" cy="823917"/>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6172200" y="1681163"/>
            <a:ext cx="5183188"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5"/>
            <a:ext cx="6172204"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839784" y="2057400"/>
            <a:ext cx="3932246"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13"/>
          </p:nvPr>
        </p:nvSpPr>
        <p:spPr>
          <a:xfrm>
            <a:off x="5183187" y="987425"/>
            <a:ext cx="6172204" cy="4873625"/>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89823" y="6404294"/>
            <a:ext cx="263978" cy="269237"/>
          </a:xfrm>
          <a:prstGeom prst="rect">
            <a:avLst/>
          </a:prstGeom>
          <a:ln w="12700">
            <a:miter lim="400000"/>
          </a:ln>
        </p:spPr>
        <p:txBody>
          <a:bodyPr wrap="none" lIns="45718" tIns="45718" rIns="45718" bIns="45718"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noGrp="1"/>
          </p:cNvSpPr>
          <p:nvPr>
            <p:ph type="ctrTitle"/>
          </p:nvPr>
        </p:nvSpPr>
        <p:spPr>
          <a:prstGeom prst="rect">
            <a:avLst/>
          </a:prstGeom>
        </p:spPr>
        <p:txBody>
          <a:bodyPr/>
          <a:lstStyle/>
          <a:p>
            <a:endParaRPr/>
          </a:p>
        </p:txBody>
      </p:sp>
      <p:sp>
        <p:nvSpPr>
          <p:cNvPr id="113" name="Subtitle 2"/>
          <p:cNvSpPr txBox="1">
            <a:spLocks noGrp="1"/>
          </p:cNvSpPr>
          <p:nvPr>
            <p:ph type="subTitle" sz="quarter" idx="1"/>
          </p:nvPr>
        </p:nvSpPr>
        <p:spPr>
          <a:xfrm>
            <a:off x="1524000" y="3602037"/>
            <a:ext cx="9144000" cy="1655762"/>
          </a:xfrm>
          <a:prstGeom prst="rect">
            <a:avLst/>
          </a:prstGeom>
        </p:spPr>
        <p:txBody>
          <a:bodyPr/>
          <a:lstStyle/>
          <a:p>
            <a:endParaRPr/>
          </a:p>
        </p:txBody>
      </p:sp>
      <p:pic>
        <p:nvPicPr>
          <p:cNvPr id="114" name="Picture 3" descr="Picture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5" name="TextBox 4"/>
          <p:cNvSpPr txBox="1"/>
          <p:nvPr/>
        </p:nvSpPr>
        <p:spPr>
          <a:xfrm>
            <a:off x="736027" y="5244769"/>
            <a:ext cx="10440546" cy="14465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4200" b="1">
                <a:solidFill>
                  <a:srgbClr val="FFFFFF"/>
                </a:solidFill>
                <a:latin typeface="Bariol Regular"/>
                <a:ea typeface="Bariol Regular"/>
                <a:cs typeface="Bariol Regular"/>
                <a:sym typeface="Bariol Regular"/>
              </a:defRPr>
            </a:lvl1pPr>
          </a:lstStyle>
          <a:p>
            <a:r>
              <a:rPr lang="en-US" sz="4400" dirty="0"/>
              <a:t>The Dangers of Interfering </a:t>
            </a:r>
          </a:p>
          <a:p>
            <a:r>
              <a:rPr lang="en-US" sz="4400" dirty="0"/>
              <a:t>With God’s Glory </a:t>
            </a:r>
            <a:r>
              <a:rPr sz="4400" dirty="0"/>
              <a:t>/ Acts 12:1</a:t>
            </a:r>
            <a:r>
              <a:rPr lang="en-US" sz="4400" dirty="0"/>
              <a:t>2-24</a:t>
            </a:r>
            <a:endParaRPr sz="4400"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Title 1"/>
          <p:cNvSpPr txBox="1">
            <a:spLocks noGrp="1"/>
          </p:cNvSpPr>
          <p:nvPr>
            <p:ph type="title"/>
          </p:nvPr>
        </p:nvSpPr>
        <p:spPr>
          <a:prstGeom prst="rect">
            <a:avLst/>
          </a:prstGeom>
        </p:spPr>
        <p:txBody>
          <a:bodyPr/>
          <a:lstStyle/>
          <a:p>
            <a:endParaRPr/>
          </a:p>
        </p:txBody>
      </p:sp>
      <p:pic>
        <p:nvPicPr>
          <p:cNvPr id="152"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53" name="TextBox 4"/>
          <p:cNvSpPr txBox="1"/>
          <p:nvPr/>
        </p:nvSpPr>
        <p:spPr>
          <a:xfrm>
            <a:off x="594356" y="3594101"/>
            <a:ext cx="11364694" cy="24622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6600" b="1">
                <a:solidFill>
                  <a:srgbClr val="FFFFFF"/>
                </a:solidFill>
                <a:latin typeface="Bariol Regular"/>
                <a:ea typeface="Bariol Regular"/>
                <a:cs typeface="Bariol Regular"/>
                <a:sym typeface="Bariol Regular"/>
              </a:defRPr>
            </a:pPr>
            <a:r>
              <a:rPr dirty="0"/>
              <a:t>Key Point #2</a:t>
            </a:r>
            <a:endParaRPr sz="4000" dirty="0"/>
          </a:p>
          <a:p>
            <a:pPr>
              <a:defRPr sz="4400" b="1">
                <a:solidFill>
                  <a:srgbClr val="FFFFFF"/>
                </a:solidFill>
                <a:latin typeface="Bariol Regular"/>
                <a:ea typeface="Bariol Regular"/>
                <a:cs typeface="Bariol Regular"/>
                <a:sym typeface="Bariol Regular"/>
              </a:defRPr>
            </a:pPr>
            <a:r>
              <a:rPr lang="en-US" sz="4400" b="1" dirty="0">
                <a:sym typeface="Bariol Regular"/>
              </a:rPr>
              <a:t>Personal destruction is always preceded </a:t>
            </a:r>
          </a:p>
          <a:p>
            <a:pPr>
              <a:defRPr sz="4400" b="1">
                <a:solidFill>
                  <a:srgbClr val="FFFFFF"/>
                </a:solidFill>
                <a:latin typeface="Bariol Regular"/>
                <a:ea typeface="Bariol Regular"/>
                <a:cs typeface="Bariol Regular"/>
                <a:sym typeface="Bariol Regular"/>
              </a:defRPr>
            </a:pPr>
            <a:r>
              <a:rPr lang="en-US" sz="4400" b="1" dirty="0">
                <a:sym typeface="Bariol Regular"/>
              </a:rPr>
              <a:t>by a desperate desire to be right</a:t>
            </a:r>
            <a:endParaRPr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Title 1"/>
          <p:cNvSpPr txBox="1">
            <a:spLocks noGrp="1"/>
          </p:cNvSpPr>
          <p:nvPr>
            <p:ph type="title"/>
          </p:nvPr>
        </p:nvSpPr>
        <p:spPr>
          <a:prstGeom prst="rect">
            <a:avLst/>
          </a:prstGeom>
        </p:spPr>
        <p:txBody>
          <a:bodyPr/>
          <a:lstStyle/>
          <a:p>
            <a:endParaRPr/>
          </a:p>
        </p:txBody>
      </p:sp>
      <p:pic>
        <p:nvPicPr>
          <p:cNvPr id="152"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53" name="TextBox 4"/>
          <p:cNvSpPr txBox="1"/>
          <p:nvPr/>
        </p:nvSpPr>
        <p:spPr>
          <a:xfrm>
            <a:off x="594356" y="3594101"/>
            <a:ext cx="11364694" cy="24622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6600" b="1">
                <a:solidFill>
                  <a:srgbClr val="FFFFFF"/>
                </a:solidFill>
                <a:latin typeface="Bariol Regular"/>
                <a:ea typeface="Bariol Regular"/>
                <a:cs typeface="Bariol Regular"/>
                <a:sym typeface="Bariol Regular"/>
              </a:defRPr>
            </a:pPr>
            <a:r>
              <a:rPr dirty="0"/>
              <a:t>Key Point #</a:t>
            </a:r>
            <a:r>
              <a:rPr lang="en-US" dirty="0"/>
              <a:t>3</a:t>
            </a:r>
            <a:endParaRPr sz="4000" dirty="0"/>
          </a:p>
          <a:p>
            <a:pPr>
              <a:defRPr sz="4400" b="1">
                <a:solidFill>
                  <a:srgbClr val="FFFFFF"/>
                </a:solidFill>
                <a:latin typeface="Bariol Regular"/>
                <a:ea typeface="Bariol Regular"/>
                <a:cs typeface="Bariol Regular"/>
                <a:sym typeface="Bariol Regular"/>
              </a:defRPr>
            </a:pPr>
            <a:r>
              <a:rPr lang="en-US" sz="4400" b="1" dirty="0">
                <a:sym typeface="Bariol Regular"/>
              </a:rPr>
              <a:t>Foolish people ascribe value </a:t>
            </a:r>
          </a:p>
          <a:p>
            <a:pPr>
              <a:defRPr sz="4400" b="1">
                <a:solidFill>
                  <a:srgbClr val="FFFFFF"/>
                </a:solidFill>
                <a:latin typeface="Bariol Regular"/>
                <a:ea typeface="Bariol Regular"/>
                <a:cs typeface="Bariol Regular"/>
                <a:sym typeface="Bariol Regular"/>
              </a:defRPr>
            </a:pPr>
            <a:r>
              <a:rPr lang="en-US" sz="4400" b="1" dirty="0">
                <a:sym typeface="Bariol Regular"/>
              </a:rPr>
              <a:t>based on outward appearance.</a:t>
            </a:r>
            <a:endParaRPr dirty="0"/>
          </a:p>
        </p:txBody>
      </p:sp>
    </p:spTree>
    <p:extLst>
      <p:ext uri="{BB962C8B-B14F-4D97-AF65-F5344CB8AC3E}">
        <p14:creationId xmlns:p14="http://schemas.microsoft.com/office/powerpoint/2010/main" val="1357983188"/>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Title 1"/>
          <p:cNvSpPr txBox="1">
            <a:spLocks noGrp="1"/>
          </p:cNvSpPr>
          <p:nvPr>
            <p:ph type="title"/>
          </p:nvPr>
        </p:nvSpPr>
        <p:spPr>
          <a:prstGeom prst="rect">
            <a:avLst/>
          </a:prstGeom>
        </p:spPr>
        <p:txBody>
          <a:bodyPr/>
          <a:lstStyle/>
          <a:p>
            <a:endParaRPr/>
          </a:p>
        </p:txBody>
      </p:sp>
      <p:pic>
        <p:nvPicPr>
          <p:cNvPr id="156"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57" name="TextBox 2"/>
          <p:cNvSpPr txBox="1"/>
          <p:nvPr/>
        </p:nvSpPr>
        <p:spPr>
          <a:xfrm>
            <a:off x="414058" y="1648816"/>
            <a:ext cx="11154631" cy="15234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21 And upon a set day Herod, arrayed in royal apparel, sat upon his throne, and made an oration unto them. 22 And the people gave a shout, [saying, It is] the voice of a god, and not of a man. </a:t>
            </a:r>
            <a:endParaRPr dirty="0"/>
          </a:p>
        </p:txBody>
      </p:sp>
      <p:sp>
        <p:nvSpPr>
          <p:cNvPr id="158" name="TextBox 4"/>
          <p:cNvSpPr txBox="1"/>
          <p:nvPr/>
        </p:nvSpPr>
        <p:spPr>
          <a:xfrm>
            <a:off x="415470" y="411901"/>
            <a:ext cx="10912931" cy="9233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Thieving God’s Glory</a:t>
            </a:r>
            <a:endParaRPr dirty="0"/>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Title 1"/>
          <p:cNvSpPr txBox="1">
            <a:spLocks noGrp="1"/>
          </p:cNvSpPr>
          <p:nvPr>
            <p:ph type="title"/>
          </p:nvPr>
        </p:nvSpPr>
        <p:spPr>
          <a:prstGeom prst="rect">
            <a:avLst/>
          </a:prstGeom>
        </p:spPr>
        <p:txBody>
          <a:bodyPr/>
          <a:lstStyle/>
          <a:p>
            <a:endParaRPr/>
          </a:p>
        </p:txBody>
      </p:sp>
      <p:pic>
        <p:nvPicPr>
          <p:cNvPr id="156"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57" name="TextBox 2"/>
          <p:cNvSpPr txBox="1"/>
          <p:nvPr/>
        </p:nvSpPr>
        <p:spPr>
          <a:xfrm>
            <a:off x="414058" y="1648816"/>
            <a:ext cx="11154631" cy="10464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23 And immediately the angel of the Lord smote him, because he gave not God the glory: and he was eaten of worms, and gave up the ghost. </a:t>
            </a:r>
            <a:endParaRPr dirty="0"/>
          </a:p>
        </p:txBody>
      </p:sp>
      <p:sp>
        <p:nvSpPr>
          <p:cNvPr id="158" name="TextBox 4"/>
          <p:cNvSpPr txBox="1"/>
          <p:nvPr/>
        </p:nvSpPr>
        <p:spPr>
          <a:xfrm>
            <a:off x="415470" y="411901"/>
            <a:ext cx="10912931" cy="9233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Thieving God’s Glory</a:t>
            </a:r>
            <a:endParaRPr dirty="0"/>
          </a:p>
        </p:txBody>
      </p:sp>
    </p:spTree>
    <p:extLst>
      <p:ext uri="{BB962C8B-B14F-4D97-AF65-F5344CB8AC3E}">
        <p14:creationId xmlns:p14="http://schemas.microsoft.com/office/powerpoint/2010/main" val="2366775670"/>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Title 1"/>
          <p:cNvSpPr txBox="1">
            <a:spLocks noGrp="1"/>
          </p:cNvSpPr>
          <p:nvPr>
            <p:ph type="title"/>
          </p:nvPr>
        </p:nvSpPr>
        <p:spPr>
          <a:prstGeom prst="rect">
            <a:avLst/>
          </a:prstGeom>
        </p:spPr>
        <p:txBody>
          <a:bodyPr/>
          <a:lstStyle/>
          <a:p>
            <a:endParaRPr/>
          </a:p>
        </p:txBody>
      </p:sp>
      <p:pic>
        <p:nvPicPr>
          <p:cNvPr id="152"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53" name="TextBox 4"/>
          <p:cNvSpPr txBox="1"/>
          <p:nvPr/>
        </p:nvSpPr>
        <p:spPr>
          <a:xfrm>
            <a:off x="594356" y="3594101"/>
            <a:ext cx="11364694" cy="42165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6600" b="1">
                <a:solidFill>
                  <a:srgbClr val="FFFFFF"/>
                </a:solidFill>
                <a:latin typeface="Bariol Regular"/>
                <a:ea typeface="Bariol Regular"/>
                <a:cs typeface="Bariol Regular"/>
                <a:sym typeface="Bariol Regular"/>
              </a:defRPr>
            </a:pPr>
            <a:r>
              <a:rPr dirty="0"/>
              <a:t>Key Point #</a:t>
            </a:r>
            <a:r>
              <a:rPr lang="en-US" dirty="0"/>
              <a:t>4</a:t>
            </a:r>
            <a:endParaRPr sz="4000" dirty="0"/>
          </a:p>
          <a:p>
            <a:r>
              <a:rPr lang="en-US" sz="4800" b="1" dirty="0">
                <a:solidFill>
                  <a:schemeClr val="bg1"/>
                </a:solidFill>
              </a:rPr>
              <a:t>God does not tolerate </a:t>
            </a:r>
          </a:p>
          <a:p>
            <a:r>
              <a:rPr lang="en-US" sz="4800" b="1" dirty="0">
                <a:solidFill>
                  <a:schemeClr val="bg1"/>
                </a:solidFill>
              </a:rPr>
              <a:t>any threat on his glory</a:t>
            </a:r>
            <a:endParaRPr lang="en-US" sz="4800" dirty="0">
              <a:solidFill>
                <a:schemeClr val="bg1"/>
              </a:solidFill>
            </a:endParaRPr>
          </a:p>
          <a:p>
            <a:br>
              <a:rPr lang="en-US" sz="4400" dirty="0"/>
            </a:br>
            <a:br>
              <a:rPr lang="en-US" sz="4400" dirty="0"/>
            </a:br>
            <a:endParaRPr dirty="0"/>
          </a:p>
        </p:txBody>
      </p:sp>
    </p:spTree>
    <p:extLst>
      <p:ext uri="{BB962C8B-B14F-4D97-AF65-F5344CB8AC3E}">
        <p14:creationId xmlns:p14="http://schemas.microsoft.com/office/powerpoint/2010/main" val="1012737626"/>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Title 1"/>
          <p:cNvSpPr txBox="1">
            <a:spLocks noGrp="1"/>
          </p:cNvSpPr>
          <p:nvPr>
            <p:ph type="title"/>
          </p:nvPr>
        </p:nvSpPr>
        <p:spPr>
          <a:prstGeom prst="rect">
            <a:avLst/>
          </a:prstGeom>
        </p:spPr>
        <p:txBody>
          <a:bodyPr/>
          <a:lstStyle/>
          <a:p>
            <a:endParaRPr/>
          </a:p>
        </p:txBody>
      </p:sp>
      <p:pic>
        <p:nvPicPr>
          <p:cNvPr id="156"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57" name="TextBox 2"/>
          <p:cNvSpPr txBox="1"/>
          <p:nvPr/>
        </p:nvSpPr>
        <p:spPr>
          <a:xfrm>
            <a:off x="414058" y="1648816"/>
            <a:ext cx="11154631" cy="15234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24 But the word of God grew and multiplied. 25 And Barnabas and Saul returned from Jerusalem, when they had fulfilled [their] ministry, and took with them John, whose surname was Mark.</a:t>
            </a:r>
            <a:endParaRPr dirty="0"/>
          </a:p>
        </p:txBody>
      </p:sp>
      <p:sp>
        <p:nvSpPr>
          <p:cNvPr id="158" name="TextBox 4"/>
          <p:cNvSpPr txBox="1"/>
          <p:nvPr/>
        </p:nvSpPr>
        <p:spPr>
          <a:xfrm>
            <a:off x="415470" y="411901"/>
            <a:ext cx="10912931" cy="9233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The Multiplication</a:t>
            </a:r>
            <a:endParaRPr dirty="0"/>
          </a:p>
        </p:txBody>
      </p:sp>
    </p:spTree>
    <p:extLst>
      <p:ext uri="{BB962C8B-B14F-4D97-AF65-F5344CB8AC3E}">
        <p14:creationId xmlns:p14="http://schemas.microsoft.com/office/powerpoint/2010/main" val="31309419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5234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12 And when he had considered [the thing], he came to the house of Mary the mother of John, whose surname was Mark; where many were gathered together praying. </a:t>
            </a:r>
            <a:endParaRPr dirty="0"/>
          </a:p>
        </p:txBody>
      </p:sp>
      <p:sp>
        <p:nvSpPr>
          <p:cNvPr id="120" name="TextBox 4"/>
          <p:cNvSpPr txBox="1"/>
          <p:nvPr/>
        </p:nvSpPr>
        <p:spPr>
          <a:xfrm>
            <a:off x="415470" y="411901"/>
            <a:ext cx="10912931" cy="9233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An Impediment to God’s Glory</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295465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12 And when he had considered [the thing], he came to the house of Mary the mother of John, whose surname was Mark; where many were gathered together praying. 13 And as Peter knocked at the door of the gate, a damsel came to hearken, named Rhoda. 14 And when she knew Peter's voice, she opened not the gate for gladness, but ran in, and told how Peter stood before the gate. </a:t>
            </a:r>
            <a:endParaRPr dirty="0"/>
          </a:p>
        </p:txBody>
      </p:sp>
      <p:sp>
        <p:nvSpPr>
          <p:cNvPr id="120" name="TextBox 4"/>
          <p:cNvSpPr txBox="1"/>
          <p:nvPr/>
        </p:nvSpPr>
        <p:spPr>
          <a:xfrm>
            <a:off x="415470" y="411901"/>
            <a:ext cx="10912931" cy="9233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An Impediment to God’s Glory</a:t>
            </a:r>
            <a:endParaRPr dirty="0"/>
          </a:p>
        </p:txBody>
      </p:sp>
    </p:spTree>
    <p:extLst>
      <p:ext uri="{BB962C8B-B14F-4D97-AF65-F5344CB8AC3E}">
        <p14:creationId xmlns:p14="http://schemas.microsoft.com/office/powerpoint/2010/main" val="301865643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39087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12 And when he had considered [the thing], he came to the house of Mary the mother of John, whose surname was Mark; where many were gathered together praying. 13 And as Peter knocked at the door of the gate, a damsel came to hearken, named Rhoda. 14 And when she knew Peter's voice, she opened not the gate for gladness, but ran in, and told how Peter stood before the gate. 15 And they said unto her, </a:t>
            </a:r>
            <a:r>
              <a:rPr lang="en-US" u="sng" dirty="0"/>
              <a:t>Thou art mad. But she constantly affirmed that it was even so</a:t>
            </a:r>
            <a:r>
              <a:rPr lang="en-US" dirty="0"/>
              <a:t>. Then said they, It is his angel. </a:t>
            </a:r>
            <a:endParaRPr dirty="0"/>
          </a:p>
        </p:txBody>
      </p:sp>
      <p:sp>
        <p:nvSpPr>
          <p:cNvPr id="120" name="TextBox 4"/>
          <p:cNvSpPr txBox="1"/>
          <p:nvPr/>
        </p:nvSpPr>
        <p:spPr>
          <a:xfrm>
            <a:off x="415470" y="411901"/>
            <a:ext cx="10912931" cy="9233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An Impediment to God’s Glory</a:t>
            </a:r>
            <a:endParaRPr dirty="0"/>
          </a:p>
        </p:txBody>
      </p:sp>
    </p:spTree>
    <p:extLst>
      <p:ext uri="{BB962C8B-B14F-4D97-AF65-F5344CB8AC3E}">
        <p14:creationId xmlns:p14="http://schemas.microsoft.com/office/powerpoint/2010/main" val="1804960617"/>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itle 1"/>
          <p:cNvSpPr txBox="1">
            <a:spLocks noGrp="1"/>
          </p:cNvSpPr>
          <p:nvPr>
            <p:ph type="title"/>
          </p:nvPr>
        </p:nvSpPr>
        <p:spPr>
          <a:prstGeom prst="rect">
            <a:avLst/>
          </a:prstGeom>
        </p:spPr>
        <p:txBody>
          <a:bodyPr/>
          <a:lstStyle/>
          <a:p>
            <a:endParaRPr/>
          </a:p>
        </p:txBody>
      </p:sp>
      <p:pic>
        <p:nvPicPr>
          <p:cNvPr id="133"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34" name="TextBox 4"/>
          <p:cNvSpPr txBox="1"/>
          <p:nvPr/>
        </p:nvSpPr>
        <p:spPr>
          <a:xfrm>
            <a:off x="594356" y="4266762"/>
            <a:ext cx="11364694" cy="17851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6600" b="1">
                <a:solidFill>
                  <a:srgbClr val="FFFFFF"/>
                </a:solidFill>
                <a:latin typeface="Bariol Regular"/>
                <a:ea typeface="Bariol Regular"/>
                <a:cs typeface="Bariol Regular"/>
                <a:sym typeface="Bariol Regular"/>
              </a:defRPr>
            </a:pPr>
            <a:r>
              <a:rPr dirty="0"/>
              <a:t>Key Point #1</a:t>
            </a:r>
            <a:endParaRPr sz="4000" dirty="0"/>
          </a:p>
          <a:p>
            <a:pPr>
              <a:defRPr sz="4400" b="1">
                <a:solidFill>
                  <a:srgbClr val="FFFFFF"/>
                </a:solidFill>
                <a:latin typeface="Bariol Regular"/>
                <a:ea typeface="Bariol Regular"/>
                <a:cs typeface="Bariol Regular"/>
                <a:sym typeface="Bariol Regular"/>
              </a:defRPr>
            </a:pPr>
            <a:r>
              <a:rPr lang="en-US" sz="4400" b="1" dirty="0">
                <a:sym typeface="Bariol Regular"/>
              </a:rPr>
              <a:t>Let God’s presence &amp; plan prove itself</a:t>
            </a:r>
            <a:r>
              <a:rPr dirty="0"/>
              <a:t>.</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295465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16 But Peter continued knocking: and when they had opened [the door], and saw him, they were astonished. 17 But he, beckoning unto them with the hand to hold their peace, declared unto them how the Lord had brought him out of the prison. And he said, Go shew these things unto James, and to the brethren. And he departed, and went into another place. </a:t>
            </a:r>
            <a:endParaRPr dirty="0"/>
          </a:p>
        </p:txBody>
      </p:sp>
      <p:sp>
        <p:nvSpPr>
          <p:cNvPr id="120" name="TextBox 4"/>
          <p:cNvSpPr txBox="1"/>
          <p:nvPr/>
        </p:nvSpPr>
        <p:spPr>
          <a:xfrm>
            <a:off x="415470" y="411901"/>
            <a:ext cx="10912931" cy="9233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An Impediment to God’s Glory</a:t>
            </a:r>
            <a:endParaRPr dirty="0"/>
          </a:p>
        </p:txBody>
      </p:sp>
    </p:spTree>
    <p:extLst>
      <p:ext uri="{BB962C8B-B14F-4D97-AF65-F5344CB8AC3E}">
        <p14:creationId xmlns:p14="http://schemas.microsoft.com/office/powerpoint/2010/main" val="79262234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Title 1"/>
          <p:cNvSpPr txBox="1">
            <a:spLocks noGrp="1"/>
          </p:cNvSpPr>
          <p:nvPr>
            <p:ph type="title"/>
          </p:nvPr>
        </p:nvSpPr>
        <p:spPr>
          <a:prstGeom prst="rect">
            <a:avLst/>
          </a:prstGeom>
        </p:spPr>
        <p:txBody>
          <a:bodyPr/>
          <a:lstStyle/>
          <a:p>
            <a:endParaRPr/>
          </a:p>
        </p:txBody>
      </p:sp>
      <p:pic>
        <p:nvPicPr>
          <p:cNvPr id="137"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38" name="TextBox 2"/>
          <p:cNvSpPr txBox="1"/>
          <p:nvPr/>
        </p:nvSpPr>
        <p:spPr>
          <a:xfrm>
            <a:off x="414058" y="1648816"/>
            <a:ext cx="11154631" cy="20005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18 Now as soon as it was day, there was no small stir among the soldiers, what was become of Peter. 19 And when Herod had sought for him, and found him not, he examined the keepers, and commanded that [they] should be put to death. </a:t>
            </a:r>
            <a:endParaRPr dirty="0"/>
          </a:p>
        </p:txBody>
      </p:sp>
      <p:sp>
        <p:nvSpPr>
          <p:cNvPr id="139" name="TextBox 4"/>
          <p:cNvSpPr txBox="1"/>
          <p:nvPr/>
        </p:nvSpPr>
        <p:spPr>
          <a:xfrm>
            <a:off x="415470" y="411901"/>
            <a:ext cx="10912931" cy="9233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Prides Failure to Compromise</a:t>
            </a:r>
            <a:endParaRPr dirty="0"/>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Title 1"/>
          <p:cNvSpPr txBox="1">
            <a:spLocks noGrp="1"/>
          </p:cNvSpPr>
          <p:nvPr>
            <p:ph type="title"/>
          </p:nvPr>
        </p:nvSpPr>
        <p:spPr>
          <a:prstGeom prst="rect">
            <a:avLst/>
          </a:prstGeom>
        </p:spPr>
        <p:txBody>
          <a:bodyPr/>
          <a:lstStyle/>
          <a:p>
            <a:endParaRPr/>
          </a:p>
        </p:txBody>
      </p:sp>
      <p:pic>
        <p:nvPicPr>
          <p:cNvPr id="137"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38" name="TextBox 2"/>
          <p:cNvSpPr txBox="1"/>
          <p:nvPr/>
        </p:nvSpPr>
        <p:spPr>
          <a:xfrm>
            <a:off x="414058" y="1648816"/>
            <a:ext cx="11154631" cy="39087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18 Now as soon as it was day, there was no small stir among the soldiers, what was become of Peter. 19 And when Herod had sought for him, and found him not, he examined the keepers, and commanded that [they] should be put to death. And he went down from Judaea to Caesarea, and [there] abode. 20 </a:t>
            </a:r>
            <a:r>
              <a:rPr lang="en-US" u="sng" dirty="0"/>
              <a:t>And Herod was highly displeased with them of </a:t>
            </a:r>
            <a:r>
              <a:rPr lang="en-US" u="sng" dirty="0" err="1"/>
              <a:t>Tyre</a:t>
            </a:r>
            <a:r>
              <a:rPr lang="en-US" u="sng" dirty="0"/>
              <a:t> and Sidon</a:t>
            </a:r>
            <a:r>
              <a:rPr lang="en-US" dirty="0"/>
              <a:t>: but they came with one accord to him, and, having made </a:t>
            </a:r>
            <a:r>
              <a:rPr lang="en-US" dirty="0" err="1"/>
              <a:t>Blastus</a:t>
            </a:r>
            <a:r>
              <a:rPr lang="en-US" dirty="0"/>
              <a:t> the king's chamberlain their friend, desired peace; because their country was nourished by the king's [country].  </a:t>
            </a:r>
            <a:endParaRPr dirty="0"/>
          </a:p>
        </p:txBody>
      </p:sp>
      <p:sp>
        <p:nvSpPr>
          <p:cNvPr id="139" name="TextBox 4"/>
          <p:cNvSpPr txBox="1"/>
          <p:nvPr/>
        </p:nvSpPr>
        <p:spPr>
          <a:xfrm>
            <a:off x="415470" y="411901"/>
            <a:ext cx="10912931" cy="9233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Prides Failure to Compromise</a:t>
            </a:r>
            <a:endParaRPr dirty="0"/>
          </a:p>
        </p:txBody>
      </p:sp>
    </p:spTree>
    <p:extLst>
      <p:ext uri="{BB962C8B-B14F-4D97-AF65-F5344CB8AC3E}">
        <p14:creationId xmlns:p14="http://schemas.microsoft.com/office/powerpoint/2010/main" val="3111974715"/>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Title 1"/>
          <p:cNvSpPr txBox="1">
            <a:spLocks noGrp="1"/>
          </p:cNvSpPr>
          <p:nvPr>
            <p:ph type="title"/>
          </p:nvPr>
        </p:nvSpPr>
        <p:spPr>
          <a:prstGeom prst="rect">
            <a:avLst/>
          </a:prstGeom>
        </p:spPr>
        <p:txBody>
          <a:bodyPr/>
          <a:lstStyle/>
          <a:p>
            <a:endParaRPr/>
          </a:p>
        </p:txBody>
      </p:sp>
      <p:pic>
        <p:nvPicPr>
          <p:cNvPr id="137"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38" name="TextBox 2"/>
          <p:cNvSpPr txBox="1"/>
          <p:nvPr/>
        </p:nvSpPr>
        <p:spPr>
          <a:xfrm>
            <a:off x="414058" y="1648816"/>
            <a:ext cx="11154631" cy="39087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Pro 17:9 He that </a:t>
            </a:r>
            <a:r>
              <a:rPr lang="en-US" dirty="0" err="1"/>
              <a:t>covereth</a:t>
            </a:r>
            <a:r>
              <a:rPr lang="en-US" dirty="0"/>
              <a:t> a transgression </a:t>
            </a:r>
            <a:r>
              <a:rPr lang="en-US" dirty="0" err="1"/>
              <a:t>seeketh</a:t>
            </a:r>
            <a:r>
              <a:rPr lang="en-US" dirty="0"/>
              <a:t> love; but he that </a:t>
            </a:r>
            <a:r>
              <a:rPr lang="en-US" dirty="0" err="1"/>
              <a:t>repeateth</a:t>
            </a:r>
            <a:r>
              <a:rPr lang="en-US" dirty="0"/>
              <a:t> a matter </a:t>
            </a:r>
            <a:r>
              <a:rPr lang="en-US" dirty="0" err="1"/>
              <a:t>separateth</a:t>
            </a:r>
            <a:r>
              <a:rPr lang="en-US" dirty="0"/>
              <a:t> [very] friends.</a:t>
            </a:r>
            <a:endParaRPr lang="en-US" i="0" dirty="0"/>
          </a:p>
          <a:p>
            <a:br>
              <a:rPr lang="en-US" i="0" dirty="0"/>
            </a:br>
            <a:r>
              <a:rPr lang="en-US" dirty="0"/>
              <a:t>Pro 17:19 He loveth transgression that loveth strife: [and] he that </a:t>
            </a:r>
            <a:r>
              <a:rPr lang="en-US" dirty="0" err="1"/>
              <a:t>exalteth</a:t>
            </a:r>
            <a:r>
              <a:rPr lang="en-US" dirty="0"/>
              <a:t> his gate </a:t>
            </a:r>
            <a:r>
              <a:rPr lang="en-US" dirty="0" err="1"/>
              <a:t>seeketh</a:t>
            </a:r>
            <a:r>
              <a:rPr lang="en-US" dirty="0"/>
              <a:t> destruction.</a:t>
            </a:r>
            <a:endParaRPr lang="en-US" i="0" dirty="0"/>
          </a:p>
          <a:p>
            <a:br>
              <a:rPr lang="en-US" dirty="0"/>
            </a:br>
            <a:br>
              <a:rPr lang="en-US" dirty="0"/>
            </a:br>
            <a:endParaRPr dirty="0"/>
          </a:p>
        </p:txBody>
      </p:sp>
      <p:sp>
        <p:nvSpPr>
          <p:cNvPr id="139" name="TextBox 4"/>
          <p:cNvSpPr txBox="1"/>
          <p:nvPr/>
        </p:nvSpPr>
        <p:spPr>
          <a:xfrm>
            <a:off x="415470" y="411901"/>
            <a:ext cx="10912931" cy="9233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Prides Failure to Compromise</a:t>
            </a:r>
            <a:endParaRPr dirty="0"/>
          </a:p>
        </p:txBody>
      </p:sp>
    </p:spTree>
    <p:extLst>
      <p:ext uri="{BB962C8B-B14F-4D97-AF65-F5344CB8AC3E}">
        <p14:creationId xmlns:p14="http://schemas.microsoft.com/office/powerpoint/2010/main" val="3707163556"/>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TotalTime>
  <Words>731</Words>
  <Application>Microsoft Macintosh PowerPoint</Application>
  <PresentationFormat>Widescreen</PresentationFormat>
  <Paragraphs>36</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Bariol</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Brandon Briscoe</cp:lastModifiedBy>
  <cp:revision>2</cp:revision>
  <dcterms:modified xsi:type="dcterms:W3CDTF">2019-08-25T13:06:05Z</dcterms:modified>
</cp:coreProperties>
</file>