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8" r:id="rId3"/>
    <p:sldId id="428" r:id="rId4"/>
    <p:sldId id="442" r:id="rId5"/>
    <p:sldId id="451" r:id="rId6"/>
    <p:sldId id="448" r:id="rId7"/>
    <p:sldId id="444" r:id="rId8"/>
    <p:sldId id="450" r:id="rId9"/>
    <p:sldId id="449" r:id="rId10"/>
    <p:sldId id="447" r:id="rId11"/>
    <p:sldId id="452" r:id="rId12"/>
    <p:sldId id="453" r:id="rId13"/>
    <p:sldId id="454" r:id="rId14"/>
    <p:sldId id="455" r:id="rId15"/>
    <p:sldId id="456" r:id="rId16"/>
    <p:sldId id="457" r:id="rId17"/>
    <p:sldId id="458" r:id="rId18"/>
    <p:sldId id="459" r:id="rId19"/>
    <p:sldId id="460" r:id="rId20"/>
    <p:sldId id="461" r:id="rId21"/>
    <p:sldId id="46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9" d="100"/>
          <a:sy n="59" d="100"/>
        </p:scale>
        <p:origin x="3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5DE1E5-272C-4465-A725-B81C72E45FF9}"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5DE1E5-272C-4465-A725-B81C72E45FF9}"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5DE1E5-272C-4465-A725-B81C72E45FF9}"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715040" y="5176155"/>
            <a:ext cx="8761919" cy="1246495"/>
          </a:xfrm>
          <a:prstGeom prst="rect">
            <a:avLst/>
          </a:prstGeom>
          <a:noFill/>
        </p:spPr>
        <p:txBody>
          <a:bodyPr wrap="square" rtlCol="0">
            <a:spAutoFit/>
          </a:bodyPr>
          <a:lstStyle/>
          <a:p>
            <a:r>
              <a:rPr lang="en-US" sz="7500" dirty="0" smtClean="0">
                <a:solidFill>
                  <a:schemeClr val="bg1"/>
                </a:solidFill>
                <a:latin typeface="Bariol Regular" panose="02000506040000020003" pitchFamily="50" charset="0"/>
              </a:rPr>
              <a:t>Unsafe / </a:t>
            </a:r>
            <a:r>
              <a:rPr lang="en-US" sz="7500" dirty="0" smtClean="0">
                <a:solidFill>
                  <a:schemeClr val="bg1"/>
                </a:solidFill>
                <a:latin typeface="Bariol Regular" panose="02000506040000020003" pitchFamily="50" charset="0"/>
              </a:rPr>
              <a:t>Acts </a:t>
            </a:r>
            <a:r>
              <a:rPr lang="en-US" sz="7500" dirty="0" smtClean="0">
                <a:solidFill>
                  <a:schemeClr val="bg1"/>
                </a:solidFill>
                <a:latin typeface="Bariol Regular" panose="02000506040000020003" pitchFamily="50" charset="0"/>
              </a:rPr>
              <a:t>5:12-25</a:t>
            </a:r>
            <a:endParaRPr lang="en-US" sz="75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166842"/>
            <a:ext cx="11560628" cy="4524315"/>
          </a:xfrm>
          <a:prstGeom prst="rect">
            <a:avLst/>
          </a:prstGeom>
          <a:noFill/>
        </p:spPr>
        <p:txBody>
          <a:bodyPr wrap="square" rtlCol="0">
            <a:spAutoFit/>
          </a:bodyPr>
          <a:lstStyle/>
          <a:p>
            <a:r>
              <a:rPr lang="en-US" sz="3200" i="1" dirty="0" err="1">
                <a:solidFill>
                  <a:schemeClr val="bg1"/>
                </a:solidFill>
                <a:latin typeface="Bariol Regular" panose="02000506040000020003" pitchFamily="50" charset="0"/>
              </a:rPr>
              <a:t>Heb</a:t>
            </a:r>
            <a:r>
              <a:rPr lang="en-US" sz="3200" i="1" dirty="0">
                <a:solidFill>
                  <a:schemeClr val="bg1"/>
                </a:solidFill>
                <a:latin typeface="Bariol Regular" panose="02000506040000020003" pitchFamily="50" charset="0"/>
              </a:rPr>
              <a:t> 11:13 These all died in faith, not having received the promises, but having seen them afar off, and were persuaded of [them], and embraced [them], and confessed that they were strangers and pilgrims on the earth. 14 For they that say such things declare plainly that they seek a country. 15 And truly, if they had been mindful of that [country] from whence they came out, they might have had opportunity to have returned. 16 But now they desire a better [country], that is, an heavenly: wherefore God is not ashamed to be called their God: for he hath prepared for them a city.</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5138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923877"/>
          </a:xfrm>
          <a:prstGeom prst="rect">
            <a:avLst/>
          </a:prstGeom>
          <a:noFill/>
        </p:spPr>
        <p:txBody>
          <a:bodyPr wrap="square" rtlCol="0">
            <a:spAutoFit/>
          </a:bodyPr>
          <a:lstStyle/>
          <a:p>
            <a:r>
              <a:rPr lang="en-US" sz="4000" dirty="0" smtClean="0">
                <a:solidFill>
                  <a:schemeClr val="bg1"/>
                </a:solidFill>
                <a:latin typeface="Bariol Regular" panose="02000506040000020003" pitchFamily="50" charset="0"/>
              </a:rPr>
              <a:t>1)    An Unsafe Mission Field</a:t>
            </a:r>
          </a:p>
          <a:p>
            <a:pPr marL="742950" indent="-742950">
              <a:buAutoNum type="arabicParenR" startAt="2"/>
            </a:pPr>
            <a:r>
              <a:rPr lang="en-US" sz="4000" dirty="0" smtClean="0">
                <a:solidFill>
                  <a:schemeClr val="bg1"/>
                </a:solidFill>
                <a:latin typeface="Bariol Regular" panose="02000506040000020003" pitchFamily="50" charset="0"/>
              </a:rPr>
              <a:t>An Unsafe Reputation</a:t>
            </a:r>
          </a:p>
          <a:p>
            <a:pPr marL="742950" indent="-742950">
              <a:buAutoNum type="arabicParenR" startAt="2"/>
            </a:pPr>
            <a:r>
              <a:rPr lang="en-US" sz="4000" dirty="0" smtClean="0">
                <a:solidFill>
                  <a:schemeClr val="bg1"/>
                </a:solidFill>
                <a:latin typeface="Bariol Regular" panose="02000506040000020003" pitchFamily="50" charset="0"/>
              </a:rPr>
              <a:t>An Unsafe Message</a:t>
            </a:r>
          </a:p>
          <a:p>
            <a:r>
              <a:rPr lang="en-US" sz="3200" i="1" dirty="0">
                <a:solidFill>
                  <a:schemeClr val="bg1"/>
                </a:solidFill>
                <a:latin typeface="Bariol Regular" panose="02000506040000020003" pitchFamily="50" charset="0"/>
              </a:rPr>
              <a:t>14 And believers were the more added to the Lord, multitudes both of men and women.) </a:t>
            </a: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 Unsafe Ministry Model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427987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2274838"/>
            <a:ext cx="11560628" cy="2308324"/>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Act 1:8 But ye shall receive power, after that the Holy Ghost is come upon you: and ye shall be witnesses unto me both in Jerusalem, and in all Judaea, and in Samaria, and unto the uttermost part of the earth.</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497745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6" name="TextBox 5"/>
          <p:cNvSpPr txBox="1"/>
          <p:nvPr/>
        </p:nvSpPr>
        <p:spPr>
          <a:xfrm>
            <a:off x="594360" y="2890391"/>
            <a:ext cx="11364686" cy="646331"/>
          </a:xfrm>
          <a:prstGeom prst="rect">
            <a:avLst/>
          </a:prstGeom>
          <a:noFill/>
        </p:spPr>
        <p:txBody>
          <a:bodyPr wrap="square" rtlCol="0">
            <a:spAutoFit/>
          </a:bodyPr>
          <a:lstStyle/>
          <a:p>
            <a:r>
              <a:rPr lang="en-US" sz="3600" b="1" dirty="0">
                <a:solidFill>
                  <a:schemeClr val="bg1"/>
                </a:solidFill>
                <a:latin typeface="Bariol Regular" panose="02000506040000020003" pitchFamily="50" charset="0"/>
              </a:rPr>
              <a:t>It is unsafe to preach Jesus so explicitly</a:t>
            </a:r>
            <a:r>
              <a:rPr lang="en-US" sz="3600" b="1" dirty="0" smtClean="0">
                <a:solidFill>
                  <a:schemeClr val="bg1"/>
                </a:solidFill>
                <a:latin typeface="Bariol Regular" panose="02000506040000020003" pitchFamily="50" charset="0"/>
              </a:rPr>
              <a:t>.</a:t>
            </a:r>
          </a:p>
        </p:txBody>
      </p:sp>
    </p:spTree>
    <p:extLst>
      <p:ext uri="{BB962C8B-B14F-4D97-AF65-F5344CB8AC3E}">
        <p14:creationId xmlns:p14="http://schemas.microsoft.com/office/powerpoint/2010/main" val="255283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6" name="TextBox 5"/>
          <p:cNvSpPr txBox="1"/>
          <p:nvPr/>
        </p:nvSpPr>
        <p:spPr>
          <a:xfrm>
            <a:off x="594360" y="2890391"/>
            <a:ext cx="11364686" cy="1200329"/>
          </a:xfrm>
          <a:prstGeom prst="rect">
            <a:avLst/>
          </a:prstGeom>
          <a:noFill/>
        </p:spPr>
        <p:txBody>
          <a:bodyPr wrap="square" rtlCol="0">
            <a:spAutoFit/>
          </a:bodyPr>
          <a:lstStyle/>
          <a:p>
            <a:r>
              <a:rPr lang="en-US" sz="3600" b="1" dirty="0">
                <a:solidFill>
                  <a:schemeClr val="bg1"/>
                </a:solidFill>
                <a:latin typeface="Bariol Regular" panose="02000506040000020003" pitchFamily="50" charset="0"/>
              </a:rPr>
              <a:t>It is unsafe to preach Jesus so explicitly. </a:t>
            </a:r>
            <a:endParaRPr lang="en-US" sz="3600" b="1" dirty="0" smtClean="0">
              <a:solidFill>
                <a:schemeClr val="bg1"/>
              </a:solidFill>
              <a:latin typeface="Bariol Regular" panose="02000506040000020003" pitchFamily="50" charset="0"/>
            </a:endParaRPr>
          </a:p>
          <a:p>
            <a:r>
              <a:rPr lang="en-US" sz="3600" b="1" dirty="0" smtClean="0">
                <a:solidFill>
                  <a:schemeClr val="bg1"/>
                </a:solidFill>
                <a:latin typeface="Bariol Regular" panose="02000506040000020003" pitchFamily="50" charset="0"/>
              </a:rPr>
              <a:t>We </a:t>
            </a:r>
            <a:r>
              <a:rPr lang="en-US" sz="3600" b="1" dirty="0">
                <a:solidFill>
                  <a:schemeClr val="bg1"/>
                </a:solidFill>
                <a:latin typeface="Bariol Regular" panose="02000506040000020003" pitchFamily="50" charset="0"/>
              </a:rPr>
              <a:t>will preach and we will bear </a:t>
            </a:r>
            <a:r>
              <a:rPr lang="en-US" sz="3600" b="1" dirty="0" smtClean="0">
                <a:solidFill>
                  <a:schemeClr val="bg1"/>
                </a:solidFill>
                <a:latin typeface="Bariol Regular" panose="02000506040000020003" pitchFamily="50" charset="0"/>
              </a:rPr>
              <a:t>fruit.</a:t>
            </a:r>
            <a:endParaRPr lang="en-US" sz="36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819871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288455"/>
            <a:ext cx="11560628" cy="4862870"/>
          </a:xfrm>
          <a:prstGeom prst="rect">
            <a:avLst/>
          </a:prstGeom>
          <a:noFill/>
        </p:spPr>
        <p:txBody>
          <a:bodyPr wrap="square" rtlCol="0">
            <a:spAutoFit/>
          </a:bodyPr>
          <a:lstStyle/>
          <a:p>
            <a:r>
              <a:rPr lang="en-US" sz="4000" dirty="0" smtClean="0">
                <a:solidFill>
                  <a:schemeClr val="bg1"/>
                </a:solidFill>
                <a:latin typeface="Bariol Regular" panose="02000506040000020003" pitchFamily="50" charset="0"/>
              </a:rPr>
              <a:t>1)    An Unsafe Mission Field</a:t>
            </a:r>
          </a:p>
          <a:p>
            <a:pPr marL="742950" indent="-742950">
              <a:buAutoNum type="arabicParenR" startAt="2"/>
            </a:pPr>
            <a:r>
              <a:rPr lang="en-US" sz="4000" dirty="0" smtClean="0">
                <a:solidFill>
                  <a:schemeClr val="bg1"/>
                </a:solidFill>
                <a:latin typeface="Bariol Regular" panose="02000506040000020003" pitchFamily="50" charset="0"/>
              </a:rPr>
              <a:t>An Unsafe Reputation</a:t>
            </a:r>
          </a:p>
          <a:p>
            <a:pPr marL="742950" indent="-742950">
              <a:buAutoNum type="arabicParenR" startAt="2"/>
            </a:pPr>
            <a:r>
              <a:rPr lang="en-US" sz="4000" dirty="0" smtClean="0">
                <a:solidFill>
                  <a:schemeClr val="bg1"/>
                </a:solidFill>
                <a:latin typeface="Bariol Regular" panose="02000506040000020003" pitchFamily="50" charset="0"/>
              </a:rPr>
              <a:t>An Unsafe Message</a:t>
            </a:r>
          </a:p>
          <a:p>
            <a:pPr marL="742950" indent="-742950">
              <a:buAutoNum type="arabicParenR" startAt="2"/>
            </a:pPr>
            <a:r>
              <a:rPr lang="en-US" sz="4000" dirty="0" smtClean="0">
                <a:solidFill>
                  <a:schemeClr val="bg1"/>
                </a:solidFill>
                <a:latin typeface="Bariol Regular" panose="02000506040000020003" pitchFamily="50" charset="0"/>
              </a:rPr>
              <a:t>The Unsafe Movement of God</a:t>
            </a:r>
          </a:p>
          <a:p>
            <a:r>
              <a:rPr lang="en-US" sz="3000" i="1" dirty="0">
                <a:solidFill>
                  <a:schemeClr val="bg1"/>
                </a:solidFill>
                <a:latin typeface="Bariol Regular" panose="02000506040000020003" pitchFamily="50" charset="0"/>
              </a:rPr>
              <a:t>15 Insomuch that they brought forth the sick into the streets, and laid [them] on beds and couches, that at the least the shadow of Peter passing by might overshadow some of them. 16  There came also a multitude [out] of the cities round about unto Jerusalem, bringing sick folks, and them which were vexed with unclean spirits: and they were healed every one. </a:t>
            </a:r>
            <a:endParaRPr lang="en-US" sz="30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 Unsafe Ministry Model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32244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6" name="TextBox 5"/>
          <p:cNvSpPr txBox="1"/>
          <p:nvPr/>
        </p:nvSpPr>
        <p:spPr>
          <a:xfrm>
            <a:off x="594360" y="2890391"/>
            <a:ext cx="11364686" cy="1077218"/>
          </a:xfrm>
          <a:prstGeom prst="rect">
            <a:avLst/>
          </a:prstGeom>
          <a:noFill/>
        </p:spPr>
        <p:txBody>
          <a:bodyPr wrap="square" rtlCol="0">
            <a:spAutoFit/>
          </a:bodyPr>
          <a:lstStyle/>
          <a:p>
            <a:r>
              <a:rPr lang="en-US" sz="3200" b="1" dirty="0">
                <a:solidFill>
                  <a:schemeClr val="bg1"/>
                </a:solidFill>
                <a:latin typeface="Bariol Regular" panose="02000506040000020003" pitchFamily="50" charset="0"/>
              </a:rPr>
              <a:t>It is unsafe to be </a:t>
            </a:r>
            <a:r>
              <a:rPr lang="en-US" sz="3200" b="1" dirty="0" smtClean="0">
                <a:solidFill>
                  <a:schemeClr val="bg1"/>
                </a:solidFill>
                <a:latin typeface="Bariol Regular" panose="02000506040000020003" pitchFamily="50" charset="0"/>
              </a:rPr>
              <a:t>in the midst of God’s movement</a:t>
            </a:r>
            <a:r>
              <a:rPr lang="en-US" sz="3200" b="1" dirty="0">
                <a:solidFill>
                  <a:schemeClr val="bg1"/>
                </a:solidFill>
                <a:latin typeface="Bariol Regular" panose="02000506040000020003" pitchFamily="50" charset="0"/>
              </a:rPr>
              <a:t>. </a:t>
            </a:r>
            <a:endParaRPr lang="en-US" sz="3200" b="1" dirty="0" smtClean="0">
              <a:solidFill>
                <a:schemeClr val="bg1"/>
              </a:solidFill>
              <a:latin typeface="Bariol Regular" panose="02000506040000020003" pitchFamily="50" charset="0"/>
            </a:endParaRPr>
          </a:p>
          <a:p>
            <a:r>
              <a:rPr lang="en-US" sz="3200" b="1" dirty="0" smtClean="0">
                <a:solidFill>
                  <a:schemeClr val="bg1"/>
                </a:solidFill>
                <a:latin typeface="Bariol Regular" panose="02000506040000020003" pitchFamily="50" charset="0"/>
              </a:rPr>
              <a:t>We </a:t>
            </a:r>
            <a:r>
              <a:rPr lang="en-US" sz="3200" b="1" dirty="0">
                <a:solidFill>
                  <a:schemeClr val="bg1"/>
                </a:solidFill>
                <a:latin typeface="Bariol Regular" panose="02000506040000020003" pitchFamily="50" charset="0"/>
              </a:rPr>
              <a:t>will </a:t>
            </a:r>
            <a:r>
              <a:rPr lang="en-US" sz="3200" b="1" dirty="0" smtClean="0">
                <a:solidFill>
                  <a:schemeClr val="bg1"/>
                </a:solidFill>
                <a:latin typeface="Bariol Regular" panose="02000506040000020003" pitchFamily="50" charset="0"/>
              </a:rPr>
              <a:t>believe God for more.</a:t>
            </a:r>
            <a:endParaRPr lang="en-US" sz="32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34081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46221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#2</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A Christianity without risk is a </a:t>
            </a:r>
            <a:endParaRPr lang="en-US" sz="4400" b="1" dirty="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Christianity </a:t>
            </a:r>
            <a:r>
              <a:rPr lang="en-US" sz="4400" b="1" dirty="0">
                <a:solidFill>
                  <a:schemeClr val="bg1"/>
                </a:solidFill>
                <a:latin typeface="Bariol Regular" panose="02000506040000020003" pitchFamily="50" charset="0"/>
              </a:rPr>
              <a:t>without gain</a:t>
            </a:r>
            <a:endParaRPr lang="en-US" sz="44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872151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288455"/>
            <a:ext cx="11560628" cy="403187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17 Then the high priest rose up, and all they that were with him, (which is the sect of the Sadducees,) and were filled with indignation, 18 And laid their hands on the apostles, and put them in the common prison</a:t>
            </a:r>
            <a:r>
              <a:rPr lang="en-US" sz="3200" i="1" dirty="0" smtClean="0">
                <a:solidFill>
                  <a:schemeClr val="bg1"/>
                </a:solidFill>
                <a:latin typeface="Bariol Regular" panose="02000506040000020003" pitchFamily="50" charset="0"/>
              </a:rPr>
              <a:t>.</a:t>
            </a:r>
          </a:p>
          <a:p>
            <a:r>
              <a:rPr lang="en-US" sz="3200" i="1" dirty="0">
                <a:solidFill>
                  <a:schemeClr val="bg1"/>
                </a:solidFill>
                <a:latin typeface="Bariol Regular" panose="02000506040000020003" pitchFamily="50" charset="0"/>
              </a:rPr>
              <a:t>19 But the angel of the Lord by night opened the prison doors, and brought them forth, and said, 20 </a:t>
            </a:r>
            <a:r>
              <a:rPr lang="en-US" sz="3200" b="1" i="1" u="sng" dirty="0">
                <a:solidFill>
                  <a:schemeClr val="bg1"/>
                </a:solidFill>
                <a:latin typeface="Bariol Regular" panose="02000506040000020003" pitchFamily="50" charset="0"/>
              </a:rPr>
              <a:t>Go, stand and speak in the temple to the people all the words of this life. 21 And when they heard [that], they entered into the temple early in the morning, and taught. </a:t>
            </a:r>
            <a:r>
              <a:rPr lang="en-US" sz="3200" i="1" dirty="0" smtClean="0">
                <a:solidFill>
                  <a:schemeClr val="bg1"/>
                </a:solidFill>
                <a:latin typeface="Bariol Regular" panose="02000506040000020003" pitchFamily="50" charset="0"/>
              </a:rPr>
              <a:t> </a:t>
            </a: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Unsafe Outcomes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131661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288455"/>
            <a:ext cx="11560628" cy="3539430"/>
          </a:xfrm>
          <a:prstGeom prst="rect">
            <a:avLst/>
          </a:prstGeom>
          <a:noFill/>
        </p:spPr>
        <p:txBody>
          <a:bodyPr wrap="square" rtlCol="0">
            <a:spAutoFit/>
          </a:bodyPr>
          <a:lstStyle/>
          <a:p>
            <a:r>
              <a:rPr lang="en-US" sz="3200" i="1" dirty="0" smtClean="0">
                <a:solidFill>
                  <a:schemeClr val="bg1"/>
                </a:solidFill>
                <a:latin typeface="Bariol Regular" panose="02000506040000020003" pitchFamily="50" charset="0"/>
              </a:rPr>
              <a:t>21…</a:t>
            </a:r>
            <a:r>
              <a:rPr lang="en-US" sz="3200" i="1" dirty="0">
                <a:solidFill>
                  <a:schemeClr val="bg1"/>
                </a:solidFill>
                <a:latin typeface="Bariol Regular" panose="02000506040000020003" pitchFamily="50" charset="0"/>
              </a:rPr>
              <a:t>But the high priest came, and they that were with him, and called the council together, and all the senate of the children of Israel, and sent to the prison to have them brought. 22 But when the officers came, and found them not in the prison, they returned, and told, 23 Saying, </a:t>
            </a:r>
            <a:r>
              <a:rPr lang="en-US" sz="3200" i="1" u="sng" dirty="0">
                <a:solidFill>
                  <a:schemeClr val="bg1"/>
                </a:solidFill>
                <a:latin typeface="Bariol Regular" panose="02000506040000020003" pitchFamily="50" charset="0"/>
              </a:rPr>
              <a:t>The prison truly found we shut with all safety</a:t>
            </a:r>
            <a:r>
              <a:rPr lang="en-US" sz="3200" i="1" dirty="0">
                <a:solidFill>
                  <a:schemeClr val="bg1"/>
                </a:solidFill>
                <a:latin typeface="Bariol Regular" panose="02000506040000020003" pitchFamily="50" charset="0"/>
              </a:rPr>
              <a:t>, and the keepers standing without before the doors: but when we had opened, we found no man within. </a:t>
            </a: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Unsafe Outcomes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355073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554545"/>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Act 4:29 And now, Lord, </a:t>
            </a:r>
            <a:r>
              <a:rPr lang="en-US" sz="3200" i="1" u="sng" dirty="0">
                <a:solidFill>
                  <a:schemeClr val="bg1"/>
                </a:solidFill>
                <a:latin typeface="Bariol Regular" panose="02000506040000020003" pitchFamily="50" charset="0"/>
              </a:rPr>
              <a:t>behold their </a:t>
            </a:r>
            <a:r>
              <a:rPr lang="en-US" sz="3200" i="1" u="sng" dirty="0" err="1">
                <a:solidFill>
                  <a:schemeClr val="bg1"/>
                </a:solidFill>
                <a:latin typeface="Bariol Regular" panose="02000506040000020003" pitchFamily="50" charset="0"/>
              </a:rPr>
              <a:t>threatenings</a:t>
            </a:r>
            <a:r>
              <a:rPr lang="en-US" sz="3200" i="1" dirty="0">
                <a:solidFill>
                  <a:schemeClr val="bg1"/>
                </a:solidFill>
                <a:latin typeface="Bariol Regular" panose="02000506040000020003" pitchFamily="50" charset="0"/>
              </a:rPr>
              <a:t>: and grant unto thy servants, that with all boldness they may speak thy word, 30 By stretching forth thine hand to heal; and that signs and wonders may be done by the name of thy holy child Jesus.</a:t>
            </a: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087849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46221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#3</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Wherever you go with the gospel on your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lips </a:t>
            </a:r>
            <a:r>
              <a:rPr lang="en-US" sz="4400" b="1" dirty="0">
                <a:solidFill>
                  <a:schemeClr val="bg1"/>
                </a:solidFill>
                <a:latin typeface="Bariol Regular" panose="02000506040000020003" pitchFamily="50" charset="0"/>
              </a:rPr>
              <a:t>is an unsafe place for the lost to be</a:t>
            </a:r>
            <a:r>
              <a:rPr lang="en-US" sz="4400" b="1" dirty="0" smtClean="0">
                <a:latin typeface="Bariol Regular" panose="02000506040000020003" pitchFamily="50" charset="0"/>
              </a:rPr>
              <a:t>.</a:t>
            </a:r>
            <a:endParaRPr lang="en-US" sz="4400" dirty="0">
              <a:latin typeface="Bariol Regular" panose="02000506040000020003" pitchFamily="50" charset="0"/>
            </a:endParaRPr>
          </a:p>
        </p:txBody>
      </p:sp>
    </p:spTree>
    <p:extLst>
      <p:ext uri="{BB962C8B-B14F-4D97-AF65-F5344CB8AC3E}">
        <p14:creationId xmlns:p14="http://schemas.microsoft.com/office/powerpoint/2010/main" val="2387927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2658517"/>
            <a:ext cx="11560628" cy="1077218"/>
          </a:xfrm>
          <a:prstGeom prst="rect">
            <a:avLst/>
          </a:prstGeom>
          <a:noFill/>
        </p:spPr>
        <p:txBody>
          <a:bodyPr wrap="square" rtlCol="0">
            <a:spAutoFit/>
          </a:bodyPr>
          <a:lstStyle/>
          <a:p>
            <a:r>
              <a:rPr lang="en-US" sz="3200" i="1" dirty="0" smtClean="0">
                <a:solidFill>
                  <a:schemeClr val="bg1"/>
                </a:solidFill>
                <a:latin typeface="Bariol Regular" panose="02000506040000020003" pitchFamily="50" charset="0"/>
              </a:rPr>
              <a:t>It’s time to lay down ANYTHING that brings us fear.</a:t>
            </a:r>
          </a:p>
          <a:p>
            <a:r>
              <a:rPr lang="en-US" sz="3200" i="1" dirty="0" smtClean="0">
                <a:solidFill>
                  <a:schemeClr val="bg1"/>
                </a:solidFill>
                <a:latin typeface="Bariol Regular" panose="02000506040000020003" pitchFamily="50" charset="0"/>
              </a:rPr>
              <a:t>It’s time to start trusting God to face the unsafe.</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655918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258532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#1</a:t>
            </a:r>
            <a:endParaRPr lang="en-US" sz="4000" b="1" dirty="0" smtClean="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Faith-filled Christians are more concerned with servanthood than personal safety.</a:t>
            </a:r>
            <a:endParaRPr lang="en-US" sz="48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63772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985433"/>
          </a:xfrm>
          <a:prstGeom prst="rect">
            <a:avLst/>
          </a:prstGeom>
          <a:noFill/>
        </p:spPr>
        <p:txBody>
          <a:bodyPr wrap="square" rtlCol="0">
            <a:spAutoFit/>
          </a:bodyPr>
          <a:lstStyle/>
          <a:p>
            <a:pPr marL="742950" indent="-742950">
              <a:buAutoNum type="arabicParenR"/>
            </a:pPr>
            <a:r>
              <a:rPr lang="en-US" sz="4000" dirty="0" smtClean="0">
                <a:solidFill>
                  <a:schemeClr val="bg1"/>
                </a:solidFill>
                <a:latin typeface="Bariol Regular" panose="02000506040000020003" pitchFamily="50" charset="0"/>
              </a:rPr>
              <a:t>An Unsafe Mission Field</a:t>
            </a:r>
          </a:p>
          <a:p>
            <a:r>
              <a:rPr lang="en-US" sz="3600" i="1" dirty="0">
                <a:solidFill>
                  <a:schemeClr val="bg1"/>
                </a:solidFill>
                <a:latin typeface="Bariol Regular" panose="02000506040000020003" pitchFamily="50" charset="0"/>
              </a:rPr>
              <a:t>Act 5:12 And by the hands of the apostles were many signs and wonders wrought among the people; (and they were all with one accord in Solomon's porch. </a:t>
            </a:r>
            <a:r>
              <a:rPr lang="en-US" sz="4000" dirty="0">
                <a:solidFill>
                  <a:schemeClr val="bg1"/>
                </a:solidFill>
                <a:latin typeface="Bariol Regular" panose="02000506040000020003" pitchFamily="50" charset="0"/>
              </a:rPr>
              <a:t/>
            </a:r>
            <a:br>
              <a:rPr lang="en-US" sz="4000" dirty="0">
                <a:solidFill>
                  <a:schemeClr val="bg1"/>
                </a:solidFill>
                <a:latin typeface="Bariol Regular" panose="02000506040000020003" pitchFamily="50" charset="0"/>
              </a:rPr>
            </a:br>
            <a:endParaRPr lang="en-US" sz="40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 Unsafe Ministry Model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23800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6" name="TextBox 5"/>
          <p:cNvSpPr txBox="1"/>
          <p:nvPr/>
        </p:nvSpPr>
        <p:spPr>
          <a:xfrm>
            <a:off x="594360" y="2890391"/>
            <a:ext cx="11364686" cy="646331"/>
          </a:xfrm>
          <a:prstGeom prst="rect">
            <a:avLst/>
          </a:prstGeom>
          <a:noFill/>
        </p:spPr>
        <p:txBody>
          <a:bodyPr wrap="square" rtlCol="0">
            <a:spAutoFit/>
          </a:bodyPr>
          <a:lstStyle/>
          <a:p>
            <a:r>
              <a:rPr lang="en-US" sz="3600" b="1" dirty="0">
                <a:solidFill>
                  <a:schemeClr val="bg1"/>
                </a:solidFill>
                <a:latin typeface="Bariol Regular" panose="02000506040000020003" pitchFamily="50" charset="0"/>
              </a:rPr>
              <a:t>It is unsafe to go into enemy territory. </a:t>
            </a:r>
            <a:endParaRPr lang="en-US" sz="3600" b="1" dirty="0" smtClean="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648149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6" name="TextBox 5"/>
          <p:cNvSpPr txBox="1"/>
          <p:nvPr/>
        </p:nvSpPr>
        <p:spPr>
          <a:xfrm>
            <a:off x="594360" y="2890391"/>
            <a:ext cx="11364686" cy="1200329"/>
          </a:xfrm>
          <a:prstGeom prst="rect">
            <a:avLst/>
          </a:prstGeom>
          <a:noFill/>
        </p:spPr>
        <p:txBody>
          <a:bodyPr wrap="square" rtlCol="0">
            <a:spAutoFit/>
          </a:bodyPr>
          <a:lstStyle/>
          <a:p>
            <a:r>
              <a:rPr lang="en-US" sz="3600" b="1" dirty="0">
                <a:solidFill>
                  <a:schemeClr val="bg1"/>
                </a:solidFill>
                <a:latin typeface="Bariol Regular" panose="02000506040000020003" pitchFamily="50" charset="0"/>
              </a:rPr>
              <a:t>It is unsafe to go into enemy territory. </a:t>
            </a:r>
            <a:endParaRPr lang="en-US" sz="3600" b="1" dirty="0" smtClean="0">
              <a:solidFill>
                <a:schemeClr val="bg1"/>
              </a:solidFill>
              <a:latin typeface="Bariol Regular" panose="02000506040000020003" pitchFamily="50" charset="0"/>
            </a:endParaRPr>
          </a:p>
          <a:p>
            <a:r>
              <a:rPr lang="en-US" sz="3600" b="1" dirty="0" smtClean="0">
                <a:solidFill>
                  <a:schemeClr val="bg1"/>
                </a:solidFill>
                <a:latin typeface="Bariol Regular" panose="02000506040000020003" pitchFamily="50" charset="0"/>
              </a:rPr>
              <a:t>We </a:t>
            </a:r>
            <a:r>
              <a:rPr lang="en-US" sz="3600" b="1" dirty="0">
                <a:solidFill>
                  <a:schemeClr val="bg1"/>
                </a:solidFill>
                <a:latin typeface="Bariol Regular" panose="02000506040000020003" pitchFamily="50" charset="0"/>
              </a:rPr>
              <a:t>will answer the call regardless.</a:t>
            </a:r>
            <a:endParaRPr lang="en-US" sz="36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5198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308324"/>
          </a:xfrm>
          <a:prstGeom prst="rect">
            <a:avLst/>
          </a:prstGeom>
          <a:noFill/>
        </p:spPr>
        <p:txBody>
          <a:bodyPr wrap="square" rtlCol="0">
            <a:spAutoFit/>
          </a:bodyPr>
          <a:lstStyle/>
          <a:p>
            <a:r>
              <a:rPr lang="en-US" sz="4000" dirty="0" smtClean="0">
                <a:solidFill>
                  <a:schemeClr val="bg1"/>
                </a:solidFill>
                <a:latin typeface="Bariol Regular" panose="02000506040000020003" pitchFamily="50" charset="0"/>
              </a:rPr>
              <a:t>1)    An Unsafe Mission Field</a:t>
            </a:r>
          </a:p>
          <a:p>
            <a:r>
              <a:rPr lang="en-US" sz="4000" dirty="0" smtClean="0">
                <a:solidFill>
                  <a:schemeClr val="bg1"/>
                </a:solidFill>
                <a:latin typeface="Bariol Regular" panose="02000506040000020003" pitchFamily="50" charset="0"/>
              </a:rPr>
              <a:t>2)   An Unsafe Reputation</a:t>
            </a:r>
          </a:p>
          <a:p>
            <a:r>
              <a:rPr lang="en-US" sz="3200" i="1" dirty="0">
                <a:solidFill>
                  <a:schemeClr val="bg1"/>
                </a:solidFill>
                <a:latin typeface="Bariol Regular" panose="02000506040000020003" pitchFamily="50" charset="0"/>
              </a:rPr>
              <a:t>Act </a:t>
            </a:r>
            <a:r>
              <a:rPr lang="en-US" sz="3200" i="1" dirty="0" smtClean="0">
                <a:solidFill>
                  <a:schemeClr val="bg1"/>
                </a:solidFill>
                <a:latin typeface="Bariol Regular" panose="02000506040000020003" pitchFamily="50" charset="0"/>
              </a:rPr>
              <a:t>5:13 </a:t>
            </a:r>
            <a:r>
              <a:rPr lang="en-US" sz="3200" i="1" dirty="0">
                <a:solidFill>
                  <a:schemeClr val="bg1"/>
                </a:solidFill>
                <a:latin typeface="Bariol Regular" panose="02000506040000020003" pitchFamily="50" charset="0"/>
              </a:rPr>
              <a:t>And of the rest durst no man join himself to them</a:t>
            </a:r>
            <a:r>
              <a:rPr lang="en-US" sz="3200" i="1" dirty="0" smtClean="0">
                <a:solidFill>
                  <a:schemeClr val="bg1"/>
                </a:solidFill>
                <a:latin typeface="Bariol Regular" panose="02000506040000020003" pitchFamily="50" charset="0"/>
              </a:rPr>
              <a:t>: </a:t>
            </a:r>
            <a:r>
              <a:rPr lang="en-US" sz="3200" b="1" i="1" u="sng" dirty="0">
                <a:solidFill>
                  <a:schemeClr val="bg1"/>
                </a:solidFill>
                <a:latin typeface="Bariol Regular" panose="02000506040000020003" pitchFamily="50" charset="0"/>
              </a:rPr>
              <a:t>but the people magnified them. </a:t>
            </a:r>
            <a:r>
              <a:rPr lang="en-US" sz="3200" i="1" dirty="0" smtClean="0">
                <a:solidFill>
                  <a:schemeClr val="bg1"/>
                </a:solidFill>
                <a:latin typeface="Bariol Regular" panose="02000506040000020003" pitchFamily="50" charset="0"/>
              </a:rPr>
              <a:t> </a:t>
            </a:r>
            <a:endParaRPr lang="en-US" sz="32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An Unsafe Ministry Model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433498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6" name="TextBox 5"/>
          <p:cNvSpPr txBox="1"/>
          <p:nvPr/>
        </p:nvSpPr>
        <p:spPr>
          <a:xfrm>
            <a:off x="594360" y="2890391"/>
            <a:ext cx="11364686" cy="646331"/>
          </a:xfrm>
          <a:prstGeom prst="rect">
            <a:avLst/>
          </a:prstGeom>
          <a:noFill/>
        </p:spPr>
        <p:txBody>
          <a:bodyPr wrap="square" rtlCol="0">
            <a:spAutoFit/>
          </a:bodyPr>
          <a:lstStyle/>
          <a:p>
            <a:r>
              <a:rPr lang="en-US" sz="3600" b="1" dirty="0">
                <a:solidFill>
                  <a:schemeClr val="bg1"/>
                </a:solidFill>
                <a:latin typeface="Bariol Regular" panose="02000506040000020003" pitchFamily="50" charset="0"/>
              </a:rPr>
              <a:t>It is unsafe to have such “extreme” beliefs. </a:t>
            </a:r>
            <a:endParaRPr lang="en-US" sz="3600" b="1" dirty="0" smtClean="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914854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6" name="TextBox 5"/>
          <p:cNvSpPr txBox="1"/>
          <p:nvPr/>
        </p:nvSpPr>
        <p:spPr>
          <a:xfrm>
            <a:off x="594360" y="2890391"/>
            <a:ext cx="11364686" cy="1200329"/>
          </a:xfrm>
          <a:prstGeom prst="rect">
            <a:avLst/>
          </a:prstGeom>
          <a:noFill/>
        </p:spPr>
        <p:txBody>
          <a:bodyPr wrap="square" rtlCol="0">
            <a:spAutoFit/>
          </a:bodyPr>
          <a:lstStyle/>
          <a:p>
            <a:r>
              <a:rPr lang="en-US" sz="3600" b="1" dirty="0">
                <a:solidFill>
                  <a:schemeClr val="bg1"/>
                </a:solidFill>
                <a:latin typeface="Bariol Regular" panose="02000506040000020003" pitchFamily="50" charset="0"/>
              </a:rPr>
              <a:t>It is unsafe to have such “extreme” beliefs. </a:t>
            </a:r>
            <a:endParaRPr lang="en-US" sz="3600" b="1" dirty="0" smtClean="0">
              <a:solidFill>
                <a:schemeClr val="bg1"/>
              </a:solidFill>
              <a:latin typeface="Bariol Regular" panose="02000506040000020003" pitchFamily="50" charset="0"/>
            </a:endParaRPr>
          </a:p>
          <a:p>
            <a:r>
              <a:rPr lang="en-US" sz="3600" b="1" dirty="0" smtClean="0">
                <a:solidFill>
                  <a:schemeClr val="bg1"/>
                </a:solidFill>
                <a:latin typeface="Bariol Regular" panose="02000506040000020003" pitchFamily="50" charset="0"/>
              </a:rPr>
              <a:t>We </a:t>
            </a:r>
            <a:r>
              <a:rPr lang="en-US" sz="3600" b="1" dirty="0">
                <a:solidFill>
                  <a:schemeClr val="bg1"/>
                </a:solidFill>
                <a:latin typeface="Bariol Regular" panose="02000506040000020003" pitchFamily="50" charset="0"/>
              </a:rPr>
              <a:t>will display our foolish faith.</a:t>
            </a:r>
            <a:endParaRPr lang="en-US" sz="36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190341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778</Words>
  <Application>Microsoft Office PowerPoint</Application>
  <PresentationFormat>Widescreen</PresentationFormat>
  <Paragraphs>48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Brandon Briscoe</cp:lastModifiedBy>
  <cp:revision>67</cp:revision>
  <dcterms:created xsi:type="dcterms:W3CDTF">2018-07-22T12:07:55Z</dcterms:created>
  <dcterms:modified xsi:type="dcterms:W3CDTF">2018-11-25T13:48:38Z</dcterms:modified>
</cp:coreProperties>
</file>