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94" r:id="rId4"/>
    <p:sldId id="295" r:id="rId5"/>
    <p:sldId id="296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1" r:id="rId26"/>
    <p:sldId id="310" r:id="rId27"/>
    <p:sldId id="312" r:id="rId28"/>
    <p:sldId id="313" r:id="rId29"/>
    <p:sldId id="314" r:id="rId30"/>
    <p:sldId id="315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60" y="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92130" y="4515738"/>
            <a:ext cx="1751013" cy="257868"/>
          </a:xfrm>
        </p:spPr>
        <p:txBody>
          <a:bodyPr>
            <a:noAutofit/>
          </a:bodyPr>
          <a:lstStyle>
            <a:lvl1pPr>
              <a:defRPr sz="12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978" y="3220784"/>
            <a:ext cx="3510128" cy="1552822"/>
          </a:xfrm>
        </p:spPr>
        <p:txBody>
          <a:bodyPr/>
          <a:lstStyle>
            <a:lvl1pPr algn="ctr">
              <a:defRPr>
                <a:solidFill>
                  <a:srgbClr val="4D4D4D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92130" y="4515738"/>
            <a:ext cx="1751013" cy="257868"/>
          </a:xfrm>
        </p:spPr>
        <p:txBody>
          <a:bodyPr>
            <a:noAutofit/>
          </a:bodyPr>
          <a:lstStyle>
            <a:lvl1pPr>
              <a:defRPr sz="12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5086" y="166020"/>
            <a:ext cx="5602815" cy="4773068"/>
          </a:xfrm>
        </p:spPr>
        <p:txBody>
          <a:bodyPr anchor="ctr"/>
          <a:lstStyle>
            <a:lvl1pPr algn="ctr">
              <a:defRPr baseline="0">
                <a:solidFill>
                  <a:srgbClr val="4D4D4D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5086" y="166020"/>
            <a:ext cx="5602815" cy="4773068"/>
          </a:xfrm>
        </p:spPr>
        <p:txBody>
          <a:bodyPr anchor="ctr"/>
          <a:lstStyle>
            <a:lvl1pPr algn="ctr">
              <a:defRPr baseline="0">
                <a:solidFill>
                  <a:srgbClr val="4D4D4D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104" y="81464"/>
            <a:ext cx="1284171" cy="106407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D4D4D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5086" y="166020"/>
            <a:ext cx="5602815" cy="4773068"/>
          </a:xfrm>
        </p:spPr>
        <p:txBody>
          <a:bodyPr anchor="ctr"/>
          <a:lstStyle>
            <a:lvl1pPr algn="ctr">
              <a:defRPr baseline="0">
                <a:solidFill>
                  <a:srgbClr val="4D4D4D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977" y="2941815"/>
            <a:ext cx="4157049" cy="1552822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The FOUR GOALS of DISCIPLESHIP </a:t>
            </a:r>
            <a:r>
              <a:rPr lang="en-US" dirty="0" err="1" smtClean="0"/>
              <a:t>wk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4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196770"/>
            <a:ext cx="5602815" cy="4773068"/>
          </a:xfrm>
        </p:spPr>
        <p:txBody>
          <a:bodyPr>
            <a:noAutofit/>
          </a:bodyPr>
          <a:lstStyle/>
          <a:p>
            <a:pPr algn="l"/>
            <a:endParaRPr lang="en-US" b="1" dirty="0" smtClean="0"/>
          </a:p>
          <a:p>
            <a:pPr algn="l"/>
            <a:r>
              <a:rPr lang="en-US" b="1" u="sng" dirty="0"/>
              <a:t>The Value of God’s </a:t>
            </a:r>
            <a:r>
              <a:rPr lang="en-US" b="1" u="sng" dirty="0" smtClean="0"/>
              <a:t>Word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He holds </a:t>
            </a:r>
            <a:r>
              <a:rPr lang="en-US" b="1" dirty="0"/>
              <a:t>His WORD </a:t>
            </a:r>
            <a:r>
              <a:rPr lang="en-US" b="1" dirty="0" smtClean="0"/>
              <a:t>higher</a:t>
            </a:r>
            <a:endParaRPr lang="en-US" b="1" dirty="0"/>
          </a:p>
          <a:p>
            <a:pPr algn="l"/>
            <a:r>
              <a:rPr lang="en-US" sz="2400" i="1" dirty="0" err="1" smtClean="0">
                <a:solidFill>
                  <a:schemeClr val="tx1"/>
                </a:solidFill>
              </a:rPr>
              <a:t>Psa</a:t>
            </a:r>
            <a:r>
              <a:rPr lang="en-US" sz="2400" i="1" dirty="0" smtClean="0">
                <a:solidFill>
                  <a:schemeClr val="tx1"/>
                </a:solidFill>
              </a:rPr>
              <a:t> 138:1 [[[</a:t>
            </a:r>
            <a:r>
              <a:rPr lang="en-US" sz="2400" i="1" dirty="0">
                <a:solidFill>
                  <a:schemeClr val="tx1"/>
                </a:solidFill>
              </a:rPr>
              <a:t>A Psalm] of David.]] I will praise thee with my whole heart: before the gods will I sing praise unto thee. 2 I will worship toward thy holy temple, </a:t>
            </a:r>
            <a:r>
              <a:rPr lang="en-US" sz="2400" b="1" i="1" u="sng" dirty="0">
                <a:solidFill>
                  <a:schemeClr val="tx1"/>
                </a:solidFill>
              </a:rPr>
              <a:t>and praise thy name for thy lovingkindness and for thy truth: for thou hast magnified thy word above all thy name.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0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613500"/>
            <a:ext cx="5602815" cy="4773068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endParaRPr lang="en-US" sz="4000" b="1" dirty="0"/>
          </a:p>
          <a:p>
            <a:pPr algn="l"/>
            <a:endParaRPr lang="en-US" sz="4000" b="1" dirty="0" smtClean="0"/>
          </a:p>
          <a:p>
            <a:pPr algn="l"/>
            <a:endParaRPr lang="en-US" sz="4000" b="1" dirty="0"/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KEY </a:t>
            </a:r>
            <a:r>
              <a:rPr lang="en-US" sz="4000" b="1" dirty="0">
                <a:solidFill>
                  <a:schemeClr val="tx1"/>
                </a:solidFill>
              </a:rPr>
              <a:t>POINT: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The </a:t>
            </a:r>
            <a:r>
              <a:rPr lang="en-US" sz="4000" b="1" dirty="0">
                <a:solidFill>
                  <a:schemeClr val="tx1"/>
                </a:solidFill>
              </a:rPr>
              <a:t>bible informs every</a:t>
            </a:r>
            <a:r>
              <a:rPr lang="en-US" sz="4000" b="1" u="sng" dirty="0">
                <a:solidFill>
                  <a:schemeClr val="tx1"/>
                </a:solidFill>
              </a:rPr>
              <a:t> aspect</a:t>
            </a:r>
            <a:r>
              <a:rPr lang="en-US" sz="4000" b="1" dirty="0">
                <a:solidFill>
                  <a:schemeClr val="tx1"/>
                </a:solidFill>
              </a:rPr>
              <a:t> of our humanity and should be cherished above all things on earth.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8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333003"/>
            <a:ext cx="5602815" cy="4773068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endParaRPr lang="en-US" sz="4000" b="1" dirty="0"/>
          </a:p>
          <a:p>
            <a:pPr algn="l"/>
            <a:endParaRPr lang="en-US" sz="4000" b="1" dirty="0" smtClean="0"/>
          </a:p>
          <a:p>
            <a:pPr algn="l"/>
            <a:endParaRPr lang="en-US" sz="4000" b="1" dirty="0"/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KEY </a:t>
            </a:r>
            <a:r>
              <a:rPr lang="en-US" sz="4000" b="1" dirty="0">
                <a:solidFill>
                  <a:schemeClr val="tx1"/>
                </a:solidFill>
              </a:rPr>
              <a:t>POINT: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The </a:t>
            </a:r>
            <a:r>
              <a:rPr lang="en-US" sz="3200" b="1" dirty="0">
                <a:solidFill>
                  <a:schemeClr val="tx1"/>
                </a:solidFill>
              </a:rPr>
              <a:t>evidence of a disciple being established in God’s Word will be displayed in the </a:t>
            </a:r>
            <a:r>
              <a:rPr lang="en-US" sz="3200" b="1" u="sng" dirty="0">
                <a:solidFill>
                  <a:schemeClr val="tx1"/>
                </a:solidFill>
              </a:rPr>
              <a:t>fruit</a:t>
            </a:r>
            <a:r>
              <a:rPr lang="en-US" sz="3200" b="1" dirty="0">
                <a:solidFill>
                  <a:schemeClr val="tx1"/>
                </a:solidFill>
              </a:rPr>
              <a:t> of their ministry, the </a:t>
            </a:r>
            <a:r>
              <a:rPr lang="en-US" sz="3200" b="1" u="sng" dirty="0">
                <a:solidFill>
                  <a:schemeClr val="tx1"/>
                </a:solidFill>
              </a:rPr>
              <a:t>joy</a:t>
            </a:r>
            <a:r>
              <a:rPr lang="en-US" sz="3200" b="1" dirty="0">
                <a:solidFill>
                  <a:schemeClr val="tx1"/>
                </a:solidFill>
              </a:rPr>
              <a:t> of their countenance and the </a:t>
            </a:r>
            <a:r>
              <a:rPr lang="en-US" sz="3200" b="1" u="sng" dirty="0">
                <a:solidFill>
                  <a:schemeClr val="tx1"/>
                </a:solidFill>
              </a:rPr>
              <a:t>content</a:t>
            </a:r>
            <a:r>
              <a:rPr lang="en-US" sz="3200" b="1" dirty="0">
                <a:solidFill>
                  <a:schemeClr val="tx1"/>
                </a:solidFill>
              </a:rPr>
              <a:t> of their words.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5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613500"/>
            <a:ext cx="5602815" cy="4773068"/>
          </a:xfrm>
        </p:spPr>
        <p:txBody>
          <a:bodyPr>
            <a:noAutofit/>
          </a:bodyPr>
          <a:lstStyle/>
          <a:p>
            <a:pPr algn="l"/>
            <a:r>
              <a:rPr lang="en-US" sz="4000" b="1" u="sng" dirty="0"/>
              <a:t>To Establish the Believer in the </a:t>
            </a:r>
            <a:r>
              <a:rPr lang="en-US" sz="4000" b="1" u="sng" dirty="0" smtClean="0"/>
              <a:t>Local Church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 smtClean="0"/>
          </a:p>
          <a:p>
            <a:pPr algn="l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8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613500"/>
            <a:ext cx="5602815" cy="4773068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What we mean by local church</a:t>
            </a:r>
            <a:r>
              <a:rPr lang="en-US" sz="2800" b="1" dirty="0" smtClean="0"/>
              <a:t>...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When we talk about the structure of the church we talk about it in two ways: the </a:t>
            </a:r>
            <a:r>
              <a:rPr lang="en-US" sz="2800" b="1" u="sng" dirty="0"/>
              <a:t>universal church</a:t>
            </a:r>
            <a:r>
              <a:rPr lang="en-US" sz="2800" dirty="0"/>
              <a:t> and the</a:t>
            </a:r>
            <a:r>
              <a:rPr lang="en-US" sz="2800" b="1" u="sng" dirty="0"/>
              <a:t> local church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5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The bible discusses the </a:t>
            </a:r>
            <a:r>
              <a:rPr lang="en-US" b="1" dirty="0"/>
              <a:t>universal church in terms of the “Bride of Christ</a:t>
            </a:r>
            <a:r>
              <a:rPr lang="en-US" b="1" dirty="0" smtClean="0"/>
              <a:t>”</a:t>
            </a:r>
          </a:p>
          <a:p>
            <a:pPr algn="l"/>
            <a:endParaRPr lang="en-US" b="1" dirty="0"/>
          </a:p>
          <a:p>
            <a:pPr algn="l"/>
            <a:r>
              <a:rPr lang="en-US" sz="2400" i="1" dirty="0" smtClean="0">
                <a:solidFill>
                  <a:schemeClr val="tx1"/>
                </a:solidFill>
              </a:rPr>
              <a:t>2Co 11:2 </a:t>
            </a:r>
            <a:r>
              <a:rPr lang="en-US" sz="2400" i="1" dirty="0">
                <a:solidFill>
                  <a:schemeClr val="tx1"/>
                </a:solidFill>
              </a:rPr>
              <a:t>For I am jealous over you with godly jealousy: for I have espoused you to one husband, that I may present [you as] a chaste virgin to Christ.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1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When we say </a:t>
            </a:r>
            <a:r>
              <a:rPr lang="en-US" b="1" i="1" dirty="0"/>
              <a:t>local church</a:t>
            </a:r>
            <a:r>
              <a:rPr lang="en-US" dirty="0"/>
              <a:t>, we mean the eclectic parts of the universal church spread throughout the </a:t>
            </a:r>
            <a:r>
              <a:rPr lang="en-US" dirty="0" smtClean="0"/>
              <a:t>cities and neighborhoods of world.</a:t>
            </a:r>
          </a:p>
          <a:p>
            <a:pPr algn="l"/>
            <a:endParaRPr lang="en-US" b="1" dirty="0"/>
          </a:p>
          <a:p>
            <a:pPr algn="l"/>
            <a:r>
              <a:rPr lang="en-US" sz="2400" i="1" dirty="0">
                <a:solidFill>
                  <a:schemeClr val="tx1"/>
                </a:solidFill>
              </a:rPr>
              <a:t>Col 4:15 Salute the brethren which are in Laodicea, and </a:t>
            </a:r>
            <a:r>
              <a:rPr lang="en-US" sz="2400" i="1" dirty="0" err="1">
                <a:solidFill>
                  <a:schemeClr val="tx1"/>
                </a:solidFill>
              </a:rPr>
              <a:t>Nymphas</a:t>
            </a:r>
            <a:r>
              <a:rPr lang="en-US" sz="2400" i="1" dirty="0">
                <a:solidFill>
                  <a:schemeClr val="tx1"/>
                </a:solidFill>
              </a:rPr>
              <a:t>, and the church which is in his house.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1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We believe God uses the local church </a:t>
            </a:r>
            <a:r>
              <a:rPr lang="en-US" b="1" u="sng" dirty="0"/>
              <a:t>model</a:t>
            </a:r>
            <a:r>
              <a:rPr lang="en-US" b="1" dirty="0"/>
              <a:t> to reach the world.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78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u="sng" dirty="0"/>
              <a:t>The local church is a place of unity, love and </a:t>
            </a:r>
            <a:r>
              <a:rPr lang="en-US" sz="2400" b="1" u="sng" dirty="0" smtClean="0"/>
              <a:t>fellowship</a:t>
            </a:r>
          </a:p>
          <a:p>
            <a:pPr algn="l"/>
            <a:endParaRPr lang="en-US" sz="2400" b="1" u="sng" dirty="0">
              <a:solidFill>
                <a:schemeClr val="tx1"/>
              </a:solidFill>
            </a:endParaRPr>
          </a:p>
          <a:p>
            <a:pPr algn="l"/>
            <a:r>
              <a:rPr lang="en-US" sz="2400" i="1" dirty="0"/>
              <a:t>Acts 2:46 And they, continuing daily </a:t>
            </a:r>
            <a:r>
              <a:rPr lang="en-US" sz="2400" b="1" i="1" u="sng" dirty="0"/>
              <a:t>(met often</a:t>
            </a:r>
            <a:r>
              <a:rPr lang="en-US" sz="2400" b="1" i="1" u="sng" dirty="0" smtClean="0"/>
              <a:t>)</a:t>
            </a:r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81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u="sng" dirty="0"/>
              <a:t>The local church is a place of unity, love and </a:t>
            </a:r>
            <a:r>
              <a:rPr lang="en-US" sz="2400" b="1" u="sng" dirty="0" smtClean="0"/>
              <a:t>fellowship</a:t>
            </a:r>
          </a:p>
          <a:p>
            <a:pPr algn="l"/>
            <a:endParaRPr lang="en-US" sz="2400" b="1" u="sng" dirty="0">
              <a:solidFill>
                <a:schemeClr val="tx1"/>
              </a:solidFill>
            </a:endParaRPr>
          </a:p>
          <a:p>
            <a:pPr algn="l"/>
            <a:r>
              <a:rPr lang="en-US" sz="2400" i="1" dirty="0"/>
              <a:t>Acts 2:46 And they, continuing daily </a:t>
            </a:r>
            <a:r>
              <a:rPr lang="en-US" sz="2400" b="1" i="1" u="sng" dirty="0"/>
              <a:t>(met often</a:t>
            </a:r>
            <a:r>
              <a:rPr lang="en-US" sz="2400" b="1" i="1" u="sng" dirty="0" smtClean="0"/>
              <a:t>)</a:t>
            </a:r>
            <a:r>
              <a:rPr lang="en-US" sz="2400" i="1" dirty="0"/>
              <a:t> with one accord </a:t>
            </a:r>
            <a:r>
              <a:rPr lang="en-US" sz="2400" b="1" i="1" u="sng" dirty="0"/>
              <a:t>(unity</a:t>
            </a:r>
            <a:r>
              <a:rPr lang="en-US" sz="2400" b="1" i="1" u="sng" dirty="0" smtClean="0"/>
              <a:t>)</a:t>
            </a:r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2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3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35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5086" y="593540"/>
            <a:ext cx="5602815" cy="4773068"/>
          </a:xfrm>
        </p:spPr>
        <p:txBody>
          <a:bodyPr>
            <a:normAutofit/>
          </a:bodyPr>
          <a:lstStyle/>
          <a:p>
            <a:pPr algn="l"/>
            <a:r>
              <a:rPr lang="en-US" sz="2400" b="1" u="sng" dirty="0"/>
              <a:t>The local church is a place of unity, love and </a:t>
            </a:r>
            <a:r>
              <a:rPr lang="en-US" sz="2400" b="1" u="sng" dirty="0" smtClean="0"/>
              <a:t>fellowship</a:t>
            </a:r>
          </a:p>
          <a:p>
            <a:pPr algn="l"/>
            <a:endParaRPr lang="en-US" sz="2400" b="1" u="sng" dirty="0">
              <a:solidFill>
                <a:schemeClr val="tx1"/>
              </a:solidFill>
            </a:endParaRPr>
          </a:p>
          <a:p>
            <a:pPr algn="l"/>
            <a:r>
              <a:rPr lang="en-US" sz="2400" i="1" dirty="0"/>
              <a:t>Acts 2:46 And they, continuing daily </a:t>
            </a:r>
            <a:r>
              <a:rPr lang="en-US" sz="2400" b="1" i="1" u="sng" dirty="0"/>
              <a:t>(met often</a:t>
            </a:r>
            <a:r>
              <a:rPr lang="en-US" sz="2400" b="1" i="1" u="sng" dirty="0" smtClean="0"/>
              <a:t>)</a:t>
            </a:r>
            <a:r>
              <a:rPr lang="en-US" sz="2400" i="1" dirty="0"/>
              <a:t> with one accord </a:t>
            </a:r>
            <a:r>
              <a:rPr lang="en-US" sz="2400" b="1" i="1" u="sng" dirty="0"/>
              <a:t>(unity</a:t>
            </a:r>
            <a:r>
              <a:rPr lang="en-US" sz="2400" b="1" i="1" u="sng" dirty="0" smtClean="0"/>
              <a:t>)</a:t>
            </a:r>
            <a:r>
              <a:rPr lang="en-US" sz="2400" i="1" dirty="0"/>
              <a:t> in the temple, and breaking bread from house to house, did eat their meat with gladness and singleness of heart </a:t>
            </a:r>
            <a:r>
              <a:rPr lang="en-US" sz="2400" b="1" i="1" u="sng" dirty="0"/>
              <a:t>(sharing or life &amp; food)</a:t>
            </a:r>
            <a:r>
              <a:rPr lang="en-US" sz="2400" i="1" dirty="0"/>
              <a:t>, </a:t>
            </a:r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17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5086" y="980998"/>
            <a:ext cx="5602815" cy="4773068"/>
          </a:xfrm>
        </p:spPr>
        <p:txBody>
          <a:bodyPr>
            <a:normAutofit/>
          </a:bodyPr>
          <a:lstStyle/>
          <a:p>
            <a:pPr algn="l"/>
            <a:r>
              <a:rPr lang="en-US" sz="2400" b="1" u="sng" dirty="0"/>
              <a:t>The local church is a place of unity, love and </a:t>
            </a:r>
            <a:r>
              <a:rPr lang="en-US" sz="2400" b="1" u="sng" dirty="0" smtClean="0"/>
              <a:t>fellowship</a:t>
            </a:r>
          </a:p>
          <a:p>
            <a:pPr algn="l"/>
            <a:endParaRPr lang="en-US" sz="2400" b="1" u="sng" dirty="0">
              <a:solidFill>
                <a:schemeClr val="tx1"/>
              </a:solidFill>
            </a:endParaRPr>
          </a:p>
          <a:p>
            <a:pPr algn="l"/>
            <a:r>
              <a:rPr lang="en-US" sz="2400" i="1" dirty="0"/>
              <a:t>Acts 2:46 And they, continuing daily </a:t>
            </a:r>
            <a:r>
              <a:rPr lang="en-US" sz="2400" b="1" i="1" u="sng" dirty="0"/>
              <a:t>(met often</a:t>
            </a:r>
            <a:r>
              <a:rPr lang="en-US" sz="2400" b="1" i="1" u="sng" dirty="0" smtClean="0"/>
              <a:t>)</a:t>
            </a:r>
            <a:r>
              <a:rPr lang="en-US" sz="2400" i="1" dirty="0"/>
              <a:t> with one accord </a:t>
            </a:r>
            <a:r>
              <a:rPr lang="en-US" sz="2400" b="1" i="1" u="sng" dirty="0"/>
              <a:t>(unity</a:t>
            </a:r>
            <a:r>
              <a:rPr lang="en-US" sz="2400" b="1" i="1" u="sng" dirty="0" smtClean="0"/>
              <a:t>)</a:t>
            </a:r>
            <a:r>
              <a:rPr lang="en-US" sz="2400" i="1" dirty="0"/>
              <a:t> in the temple, and breaking bread from house to house, did eat their meat with gladness and singleness of heart </a:t>
            </a:r>
            <a:r>
              <a:rPr lang="en-US" sz="2400" b="1" i="1" u="sng" dirty="0"/>
              <a:t>(sharing or life &amp; food)</a:t>
            </a:r>
            <a:r>
              <a:rPr lang="en-US" sz="2400" i="1" dirty="0"/>
              <a:t>, 2:47 Praising God, and having </a:t>
            </a:r>
            <a:r>
              <a:rPr lang="en-US" sz="2400" i="1" dirty="0" err="1"/>
              <a:t>favour</a:t>
            </a:r>
            <a:r>
              <a:rPr lang="en-US" sz="2400" i="1" dirty="0"/>
              <a:t> with all the people </a:t>
            </a:r>
            <a:r>
              <a:rPr lang="en-US" sz="2400" b="1" i="1" u="sng" dirty="0"/>
              <a:t>(upright testimony)</a:t>
            </a:r>
            <a:r>
              <a:rPr lang="en-US" sz="2400" i="1" u="sng" dirty="0"/>
              <a:t>.</a:t>
            </a:r>
            <a:r>
              <a:rPr lang="en-US" sz="2400" i="1" dirty="0"/>
              <a:t> </a:t>
            </a:r>
            <a:endParaRPr lang="en-US" sz="2400" b="1" i="1" u="sng" dirty="0"/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89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5086" y="1320622"/>
            <a:ext cx="5602815" cy="477306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u="sng" dirty="0"/>
              <a:t>The local church is a place of unity, love and </a:t>
            </a:r>
            <a:r>
              <a:rPr lang="en-US" sz="2400" b="1" u="sng" dirty="0" smtClean="0"/>
              <a:t>fellowship</a:t>
            </a:r>
          </a:p>
          <a:p>
            <a:pPr algn="l"/>
            <a:endParaRPr lang="en-US" sz="2400" b="1" u="sng" dirty="0">
              <a:solidFill>
                <a:schemeClr val="tx1"/>
              </a:solidFill>
            </a:endParaRPr>
          </a:p>
          <a:p>
            <a:pPr algn="l"/>
            <a:r>
              <a:rPr lang="en-US" sz="2400" i="1" dirty="0"/>
              <a:t>Acts 2:46 And they, continuing daily </a:t>
            </a:r>
            <a:r>
              <a:rPr lang="en-US" sz="2400" b="1" i="1" u="sng" dirty="0"/>
              <a:t>(met often</a:t>
            </a:r>
            <a:r>
              <a:rPr lang="en-US" sz="2400" b="1" i="1" u="sng" dirty="0" smtClean="0"/>
              <a:t>)</a:t>
            </a:r>
            <a:r>
              <a:rPr lang="en-US" sz="2400" i="1" dirty="0"/>
              <a:t> with one accord </a:t>
            </a:r>
            <a:r>
              <a:rPr lang="en-US" sz="2400" b="1" i="1" u="sng" dirty="0"/>
              <a:t>(unity</a:t>
            </a:r>
            <a:r>
              <a:rPr lang="en-US" sz="2400" b="1" i="1" u="sng" dirty="0" smtClean="0"/>
              <a:t>)</a:t>
            </a:r>
            <a:r>
              <a:rPr lang="en-US" sz="2400" i="1" dirty="0"/>
              <a:t> in the temple, and breaking bread from house to house, did eat their meat with gladness and singleness of heart </a:t>
            </a:r>
            <a:r>
              <a:rPr lang="en-US" sz="2400" b="1" i="1" u="sng" dirty="0"/>
              <a:t>(sharing or life &amp; food)</a:t>
            </a:r>
            <a:r>
              <a:rPr lang="en-US" sz="2400" i="1" dirty="0"/>
              <a:t>, 2:47 Praising God, and having </a:t>
            </a:r>
            <a:r>
              <a:rPr lang="en-US" sz="2400" i="1" dirty="0" err="1"/>
              <a:t>favour</a:t>
            </a:r>
            <a:r>
              <a:rPr lang="en-US" sz="2400" i="1" dirty="0"/>
              <a:t> with all the people </a:t>
            </a:r>
            <a:r>
              <a:rPr lang="en-US" sz="2400" b="1" i="1" u="sng" dirty="0"/>
              <a:t>(upright testimony)</a:t>
            </a:r>
            <a:r>
              <a:rPr lang="en-US" sz="2400" i="1" u="sng" dirty="0"/>
              <a:t>.</a:t>
            </a:r>
            <a:r>
              <a:rPr lang="en-US" sz="2400" i="1" dirty="0"/>
              <a:t> And the Lord added to the church daily such as should be saved.</a:t>
            </a:r>
            <a:r>
              <a:rPr lang="en-US" sz="2400" b="1" i="1" u="sng" dirty="0"/>
              <a:t>(people got saved)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/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1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5086" y="1320622"/>
            <a:ext cx="5602815" cy="477306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u="sng" dirty="0"/>
              <a:t>The local church is a place of unity, love and </a:t>
            </a:r>
            <a:r>
              <a:rPr lang="en-US" sz="2400" b="1" u="sng" dirty="0" smtClean="0"/>
              <a:t>fellowship</a:t>
            </a:r>
          </a:p>
          <a:p>
            <a:pPr algn="l"/>
            <a:endParaRPr lang="en-US" sz="2400" b="1" u="sng" dirty="0">
              <a:solidFill>
                <a:schemeClr val="tx1"/>
              </a:solidFill>
            </a:endParaRPr>
          </a:p>
          <a:p>
            <a:pPr algn="l"/>
            <a:r>
              <a:rPr lang="en-US" sz="2400" i="1" dirty="0"/>
              <a:t>Acts 2:46 And they, continuing daily </a:t>
            </a:r>
            <a:r>
              <a:rPr lang="en-US" sz="2400" b="1" i="1" u="sng" dirty="0"/>
              <a:t>(met often</a:t>
            </a:r>
            <a:r>
              <a:rPr lang="en-US" sz="2400" b="1" i="1" u="sng" dirty="0" smtClean="0"/>
              <a:t>)</a:t>
            </a:r>
            <a:r>
              <a:rPr lang="en-US" sz="2400" i="1" dirty="0"/>
              <a:t> with one accord </a:t>
            </a:r>
            <a:r>
              <a:rPr lang="en-US" sz="2400" b="1" i="1" u="sng" dirty="0"/>
              <a:t>(unity</a:t>
            </a:r>
            <a:r>
              <a:rPr lang="en-US" sz="2400" b="1" i="1" u="sng" dirty="0" smtClean="0"/>
              <a:t>)</a:t>
            </a:r>
            <a:r>
              <a:rPr lang="en-US" sz="2400" i="1" dirty="0"/>
              <a:t> in the temple, and breaking bread from house to house, did eat their meat with gladness and singleness of heart </a:t>
            </a:r>
            <a:r>
              <a:rPr lang="en-US" sz="2400" b="1" i="1" u="sng" dirty="0"/>
              <a:t>(sharing or life &amp; food)</a:t>
            </a:r>
            <a:r>
              <a:rPr lang="en-US" sz="2400" i="1" dirty="0"/>
              <a:t>, 2:47 Praising God, and having </a:t>
            </a:r>
            <a:r>
              <a:rPr lang="en-US" sz="2400" i="1" dirty="0" err="1"/>
              <a:t>favour</a:t>
            </a:r>
            <a:r>
              <a:rPr lang="en-US" sz="2400" i="1" dirty="0"/>
              <a:t> with all the people </a:t>
            </a:r>
            <a:r>
              <a:rPr lang="en-US" sz="2400" b="1" i="1" u="sng" dirty="0"/>
              <a:t>(upright testimony)</a:t>
            </a:r>
            <a:r>
              <a:rPr lang="en-US" sz="2400" i="1" u="sng" dirty="0"/>
              <a:t>.</a:t>
            </a:r>
            <a:r>
              <a:rPr lang="en-US" sz="2400" i="1" dirty="0"/>
              <a:t> And the Lord added to the church daily such as should be saved.</a:t>
            </a:r>
            <a:r>
              <a:rPr lang="en-US" sz="2400" b="1" i="1" u="sng" dirty="0"/>
              <a:t>(people got saved)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/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84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5086" y="601267"/>
            <a:ext cx="5602815" cy="477306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Gathering regularly is </a:t>
            </a:r>
            <a:r>
              <a:rPr lang="en-US" b="1" dirty="0" smtClean="0"/>
              <a:t>important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KEY POINT: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church bears fruit by winning souls but it bears the mark of Christ by its </a:t>
            </a:r>
            <a:r>
              <a:rPr lang="en-US" b="1" u="sng" dirty="0" smtClean="0">
                <a:solidFill>
                  <a:schemeClr val="tx1"/>
                </a:solidFill>
              </a:rPr>
              <a:t>unity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46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5086" y="601267"/>
            <a:ext cx="5602815" cy="477306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Gathering regularly is </a:t>
            </a:r>
            <a:r>
              <a:rPr lang="en-US" b="1" dirty="0" smtClean="0"/>
              <a:t>important</a:t>
            </a:r>
          </a:p>
          <a:p>
            <a:pPr algn="l"/>
            <a:endParaRPr lang="en-US" b="1" dirty="0" smtClean="0"/>
          </a:p>
          <a:p>
            <a:pPr algn="l"/>
            <a:r>
              <a:rPr lang="en-US" sz="2400" i="1" dirty="0" err="1">
                <a:solidFill>
                  <a:schemeClr val="tx1"/>
                </a:solidFill>
              </a:rPr>
              <a:t>Jhn</a:t>
            </a:r>
            <a:r>
              <a:rPr lang="en-US" sz="2400" i="1" dirty="0">
                <a:solidFill>
                  <a:schemeClr val="tx1"/>
                </a:solidFill>
              </a:rPr>
              <a:t> 13:35 By this shall all [men] know that ye are my disciples, if ye have love one to another.</a:t>
            </a:r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33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5086" y="601267"/>
            <a:ext cx="5602815" cy="4773068"/>
          </a:xfrm>
        </p:spPr>
        <p:txBody>
          <a:bodyPr>
            <a:normAutofit/>
          </a:bodyPr>
          <a:lstStyle/>
          <a:p>
            <a:pPr algn="l"/>
            <a:endParaRPr lang="en-US" b="1" dirty="0" smtClean="0"/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KEY POINT: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Unity </a:t>
            </a:r>
            <a:r>
              <a:rPr lang="en-US" b="1" dirty="0">
                <a:solidFill>
                  <a:schemeClr val="tx1"/>
                </a:solidFill>
              </a:rPr>
              <a:t>is not possible without </a:t>
            </a:r>
            <a:r>
              <a:rPr lang="en-US" b="1" u="sng" dirty="0">
                <a:solidFill>
                  <a:schemeClr val="tx1"/>
                </a:solidFill>
              </a:rPr>
              <a:t>proximity</a:t>
            </a:r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23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5086" y="370432"/>
            <a:ext cx="5602815" cy="47730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/>
              <a:t>Gathering regularly is </a:t>
            </a:r>
            <a:r>
              <a:rPr lang="en-US" b="1" dirty="0" smtClean="0"/>
              <a:t>important</a:t>
            </a:r>
          </a:p>
          <a:p>
            <a:pPr algn="l"/>
            <a:endParaRPr lang="en-US" b="1" dirty="0" smtClean="0"/>
          </a:p>
          <a:p>
            <a:pPr algn="l"/>
            <a:r>
              <a:rPr lang="en-US" sz="3100" i="1" dirty="0" err="1">
                <a:solidFill>
                  <a:schemeClr val="tx1"/>
                </a:solidFill>
              </a:rPr>
              <a:t>Heb</a:t>
            </a:r>
            <a:r>
              <a:rPr lang="en-US" sz="3100" i="1" dirty="0">
                <a:solidFill>
                  <a:schemeClr val="tx1"/>
                </a:solidFill>
              </a:rPr>
              <a:t> 10:22</a:t>
            </a:r>
            <a:r>
              <a:rPr lang="en-US" sz="3100" b="1" i="1" dirty="0">
                <a:solidFill>
                  <a:schemeClr val="tx1"/>
                </a:solidFill>
              </a:rPr>
              <a:t> Let us</a:t>
            </a:r>
            <a:r>
              <a:rPr lang="en-US" sz="3100" i="1" u="sng" dirty="0">
                <a:solidFill>
                  <a:schemeClr val="tx1"/>
                </a:solidFill>
              </a:rPr>
              <a:t> draw near with a true heart in full assurance of faith</a:t>
            </a:r>
            <a:r>
              <a:rPr lang="en-US" sz="3100" i="1" dirty="0">
                <a:solidFill>
                  <a:schemeClr val="tx1"/>
                </a:solidFill>
              </a:rPr>
              <a:t>, having </a:t>
            </a:r>
            <a:r>
              <a:rPr lang="en-US" sz="3100" b="1" i="1" dirty="0">
                <a:solidFill>
                  <a:schemeClr val="tx1"/>
                </a:solidFill>
              </a:rPr>
              <a:t>our</a:t>
            </a:r>
            <a:r>
              <a:rPr lang="en-US" sz="3100" i="1" dirty="0">
                <a:solidFill>
                  <a:schemeClr val="tx1"/>
                </a:solidFill>
              </a:rPr>
              <a:t> hearts sprinkled from an evil conscience, and </a:t>
            </a:r>
            <a:r>
              <a:rPr lang="en-US" sz="3100" b="1" i="1" dirty="0">
                <a:solidFill>
                  <a:schemeClr val="tx1"/>
                </a:solidFill>
              </a:rPr>
              <a:t>our </a:t>
            </a:r>
            <a:r>
              <a:rPr lang="en-US" sz="3100" i="1" dirty="0">
                <a:solidFill>
                  <a:schemeClr val="tx1"/>
                </a:solidFill>
              </a:rPr>
              <a:t>bodies washed with pure water. 23 </a:t>
            </a:r>
            <a:r>
              <a:rPr lang="en-US" sz="3100" b="1" i="1" dirty="0">
                <a:solidFill>
                  <a:schemeClr val="tx1"/>
                </a:solidFill>
              </a:rPr>
              <a:t>Let us</a:t>
            </a:r>
            <a:r>
              <a:rPr lang="en-US" sz="3100" i="1" dirty="0">
                <a:solidFill>
                  <a:schemeClr val="tx1"/>
                </a:solidFill>
              </a:rPr>
              <a:t> </a:t>
            </a:r>
            <a:r>
              <a:rPr lang="en-US" sz="3100" i="1" u="sng" dirty="0">
                <a:solidFill>
                  <a:schemeClr val="tx1"/>
                </a:solidFill>
              </a:rPr>
              <a:t>hold fast the profession</a:t>
            </a:r>
            <a:r>
              <a:rPr lang="en-US" sz="3100" i="1" dirty="0">
                <a:solidFill>
                  <a:schemeClr val="tx1"/>
                </a:solidFill>
              </a:rPr>
              <a:t> of [</a:t>
            </a:r>
            <a:r>
              <a:rPr lang="en-US" sz="3100" b="1" i="1" dirty="0">
                <a:solidFill>
                  <a:schemeClr val="tx1"/>
                </a:solidFill>
              </a:rPr>
              <a:t>our</a:t>
            </a:r>
            <a:r>
              <a:rPr lang="en-US" sz="3100" i="1" dirty="0">
                <a:solidFill>
                  <a:schemeClr val="tx1"/>
                </a:solidFill>
              </a:rPr>
              <a:t>] faith without wavering; (for he [is] faithful that promised;) 24 And </a:t>
            </a:r>
            <a:r>
              <a:rPr lang="en-US" sz="3100" b="1" i="1" dirty="0">
                <a:solidFill>
                  <a:schemeClr val="tx1"/>
                </a:solidFill>
              </a:rPr>
              <a:t>let us</a:t>
            </a:r>
            <a:r>
              <a:rPr lang="en-US" sz="3100" i="1" dirty="0">
                <a:solidFill>
                  <a:schemeClr val="tx1"/>
                </a:solidFill>
              </a:rPr>
              <a:t> </a:t>
            </a:r>
            <a:r>
              <a:rPr lang="en-US" sz="3100" i="1" u="sng" dirty="0">
                <a:solidFill>
                  <a:schemeClr val="tx1"/>
                </a:solidFill>
              </a:rPr>
              <a:t>consider one another to provoke unto love and to good works</a:t>
            </a:r>
            <a:r>
              <a:rPr lang="en-US" sz="3100" i="1" dirty="0">
                <a:solidFill>
                  <a:schemeClr val="tx1"/>
                </a:solidFill>
              </a:rPr>
              <a:t>: 25 </a:t>
            </a:r>
            <a:r>
              <a:rPr lang="en-US" sz="3100" b="1" i="1" dirty="0">
                <a:solidFill>
                  <a:schemeClr val="tx1"/>
                </a:solidFill>
              </a:rPr>
              <a:t>Not forsaking the assembling of ourselves together</a:t>
            </a:r>
            <a:r>
              <a:rPr lang="en-US" sz="3100" i="1" dirty="0">
                <a:solidFill>
                  <a:schemeClr val="tx1"/>
                </a:solidFill>
              </a:rPr>
              <a:t>, as the manner of some [is]; but exhorting [one another]: and so much the more, as ye see the day approaching.</a:t>
            </a:r>
            <a:endParaRPr lang="en-US" sz="31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75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5086" y="370432"/>
            <a:ext cx="5602815" cy="4773068"/>
          </a:xfrm>
        </p:spPr>
        <p:txBody>
          <a:bodyPr>
            <a:normAutofit/>
          </a:bodyPr>
          <a:lstStyle/>
          <a:p>
            <a:pPr algn="l"/>
            <a:r>
              <a:rPr lang="en-US" b="1" u="sng" dirty="0"/>
              <a:t>The local church is a place of </a:t>
            </a:r>
            <a:r>
              <a:rPr lang="en-US" b="1" u="sng" dirty="0" smtClean="0"/>
              <a:t>investment</a:t>
            </a:r>
          </a:p>
          <a:p>
            <a:pPr algn="l"/>
            <a:endParaRPr lang="en-US" b="1" dirty="0" smtClean="0"/>
          </a:p>
          <a:p>
            <a:pPr algn="l"/>
            <a:r>
              <a:rPr lang="en-US" sz="2400" i="1" dirty="0">
                <a:solidFill>
                  <a:schemeClr val="tx1"/>
                </a:solidFill>
              </a:rPr>
              <a:t>Rom 10:17 So then faith [cometh] by hearing, and hearing by the word of God.</a:t>
            </a:r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88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5086" y="370432"/>
            <a:ext cx="5602815" cy="477306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u="sng" dirty="0"/>
              <a:t>The local church is a place of </a:t>
            </a:r>
            <a:r>
              <a:rPr lang="en-US" b="1" u="sng" dirty="0" smtClean="0"/>
              <a:t>investment</a:t>
            </a:r>
          </a:p>
          <a:p>
            <a:pPr algn="l"/>
            <a:endParaRPr lang="en-US" b="1" dirty="0" smtClean="0"/>
          </a:p>
          <a:p>
            <a:pPr algn="l"/>
            <a:r>
              <a:rPr lang="en-US" i="1" dirty="0" err="1">
                <a:solidFill>
                  <a:schemeClr val="tx1"/>
                </a:solidFill>
              </a:rPr>
              <a:t>Eph</a:t>
            </a:r>
            <a:r>
              <a:rPr lang="en-US" i="1" dirty="0">
                <a:solidFill>
                  <a:schemeClr val="tx1"/>
                </a:solidFill>
              </a:rPr>
              <a:t> 4:11 And he gave some, apostles; and some, prophets; and some, evangelists; and some, pastors and teachers; 12 For the perfecting of the saints, for the work of the ministry, for the edifying of the body of Christ: 13 Till we all come in the unity of the faith, and of the knowledge of the Son of God, unto a perfect man, unto the measure of the stature of the </a:t>
            </a:r>
            <a:r>
              <a:rPr lang="en-US" i="1" dirty="0" err="1">
                <a:solidFill>
                  <a:schemeClr val="tx1"/>
                </a:solidFill>
              </a:rPr>
              <a:t>fulness</a:t>
            </a:r>
            <a:r>
              <a:rPr lang="en-US" i="1" dirty="0">
                <a:solidFill>
                  <a:schemeClr val="tx1"/>
                </a:solidFill>
              </a:rPr>
              <a:t> of Christ: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6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/>
          </a:bodyPr>
          <a:lstStyle/>
          <a:p>
            <a:pPr algn="l"/>
            <a:r>
              <a:rPr lang="en-US" b="1" u="sng" dirty="0"/>
              <a:t>Evangelism</a:t>
            </a:r>
            <a:r>
              <a:rPr lang="en-US" dirty="0"/>
              <a:t> alone is an incomplete </a:t>
            </a:r>
            <a:r>
              <a:rPr lang="en-US" dirty="0" smtClean="0"/>
              <a:t>commission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43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5086" y="601267"/>
            <a:ext cx="5602815" cy="4773068"/>
          </a:xfrm>
        </p:spPr>
        <p:txBody>
          <a:bodyPr>
            <a:normAutofit/>
          </a:bodyPr>
          <a:lstStyle/>
          <a:p>
            <a:pPr algn="l"/>
            <a:endParaRPr lang="en-US" b="1" dirty="0" smtClean="0"/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KEY POINT: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To </a:t>
            </a:r>
            <a:r>
              <a:rPr lang="en-US" b="1" dirty="0">
                <a:solidFill>
                  <a:schemeClr val="tx1"/>
                </a:solidFill>
              </a:rPr>
              <a:t>be established in the local church is to consistently benefit from being </a:t>
            </a:r>
            <a:r>
              <a:rPr lang="en-US" b="1" u="sng" dirty="0">
                <a:solidFill>
                  <a:schemeClr val="tx1"/>
                </a:solidFill>
              </a:rPr>
              <a:t>poured </a:t>
            </a:r>
            <a:r>
              <a:rPr lang="en-US" b="1" dirty="0">
                <a:solidFill>
                  <a:schemeClr val="tx1"/>
                </a:solidFill>
              </a:rPr>
              <a:t>into while benefiting from consistently</a:t>
            </a:r>
            <a:r>
              <a:rPr lang="en-US" b="1" u="sng" dirty="0">
                <a:solidFill>
                  <a:schemeClr val="tx1"/>
                </a:solidFill>
              </a:rPr>
              <a:t> pouring</a:t>
            </a:r>
            <a:r>
              <a:rPr lang="en-US" b="1" dirty="0">
                <a:solidFill>
                  <a:schemeClr val="tx1"/>
                </a:solidFill>
              </a:rPr>
              <a:t> into others.</a:t>
            </a:r>
            <a:endParaRPr lang="en-US" sz="2400" b="1" i="1" u="sng" dirty="0">
              <a:solidFill>
                <a:schemeClr val="tx1"/>
              </a:solidFill>
            </a:endParaRPr>
          </a:p>
          <a:p>
            <a:pPr algn="l"/>
            <a:endParaRPr lang="en-US" sz="2400" b="1" i="1" u="sng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6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/>
          </a:bodyPr>
          <a:lstStyle/>
          <a:p>
            <a:pPr algn="l"/>
            <a:endParaRPr lang="en-US" b="1" u="sng" dirty="0" smtClean="0"/>
          </a:p>
          <a:p>
            <a:pPr algn="l"/>
            <a:endParaRPr lang="en-US" b="1" u="sng" dirty="0"/>
          </a:p>
          <a:p>
            <a:pPr algn="l"/>
            <a:endParaRPr lang="en-US" b="1" u="sng" dirty="0" smtClean="0"/>
          </a:p>
          <a:p>
            <a:pPr algn="l"/>
            <a:r>
              <a:rPr lang="en-US" b="1" u="sng" dirty="0" smtClean="0"/>
              <a:t>Evangelism</a:t>
            </a:r>
            <a:r>
              <a:rPr lang="en-US" dirty="0" smtClean="0"/>
              <a:t> </a:t>
            </a:r>
            <a:r>
              <a:rPr lang="en-US" dirty="0"/>
              <a:t>alone is an incomplete </a:t>
            </a:r>
            <a:r>
              <a:rPr lang="en-US" dirty="0" smtClean="0"/>
              <a:t>commission</a:t>
            </a:r>
          </a:p>
          <a:p>
            <a:pPr algn="l"/>
            <a:r>
              <a:rPr lang="en-US" b="1" u="sng" dirty="0"/>
              <a:t>Evangelism</a:t>
            </a:r>
            <a:r>
              <a:rPr lang="en-US" u="sng" dirty="0"/>
              <a:t> </a:t>
            </a:r>
            <a:r>
              <a:rPr lang="en-US" dirty="0"/>
              <a:t>and </a:t>
            </a:r>
            <a:r>
              <a:rPr lang="en-US" b="1" u="sng" dirty="0"/>
              <a:t>Discipleship </a:t>
            </a:r>
            <a:r>
              <a:rPr lang="en-US" dirty="0"/>
              <a:t>is how God uses Christians in this world.</a:t>
            </a:r>
            <a:endParaRPr lang="en-US" sz="3900" b="1" dirty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3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b="1" u="sng" dirty="0" smtClean="0"/>
          </a:p>
          <a:p>
            <a:pPr algn="l"/>
            <a:endParaRPr lang="en-US" b="1" u="sng" dirty="0"/>
          </a:p>
          <a:p>
            <a:pPr algn="l"/>
            <a:endParaRPr lang="en-US" b="1" u="sng" dirty="0" smtClean="0"/>
          </a:p>
          <a:p>
            <a:pPr algn="l" fontAlgn="base"/>
            <a:r>
              <a:rPr lang="en-US" b="1" dirty="0"/>
              <a:t>Worship is about </a:t>
            </a:r>
            <a:r>
              <a:rPr lang="en-US" b="1" u="sng" dirty="0" smtClean="0"/>
              <a:t>worth</a:t>
            </a:r>
            <a:r>
              <a:rPr lang="en-US" b="1" dirty="0" smtClean="0"/>
              <a:t>. </a:t>
            </a:r>
            <a:r>
              <a:rPr lang="en-US" b="1" dirty="0"/>
              <a:t>(1 </a:t>
            </a:r>
            <a:r>
              <a:rPr lang="en-US" b="1" dirty="0" err="1"/>
              <a:t>Cor</a:t>
            </a:r>
            <a:r>
              <a:rPr lang="en-US" b="1" dirty="0"/>
              <a:t> 10:31)</a:t>
            </a:r>
            <a:r>
              <a:rPr lang="en-US" dirty="0"/>
              <a:t> </a:t>
            </a:r>
            <a:endParaRPr lang="en-US" dirty="0" smtClean="0"/>
          </a:p>
          <a:p>
            <a:pPr algn="l" fontAlgn="base"/>
            <a:endParaRPr lang="en-US" dirty="0"/>
          </a:p>
          <a:p>
            <a:pPr algn="l" fontAlgn="base"/>
            <a:r>
              <a:rPr lang="en-US" b="1" dirty="0"/>
              <a:t>Worship requires a </a:t>
            </a:r>
            <a:r>
              <a:rPr lang="en-US" b="1" u="sng" dirty="0" smtClean="0"/>
              <a:t>sacrificial </a:t>
            </a:r>
            <a:r>
              <a:rPr lang="en-US" b="1" dirty="0"/>
              <a:t>perspective. (Gen 22:1-8</a:t>
            </a:r>
            <a:r>
              <a:rPr lang="en-US" b="1" dirty="0" smtClean="0"/>
              <a:t>)</a:t>
            </a:r>
          </a:p>
          <a:p>
            <a:pPr algn="l" fontAlgn="base"/>
            <a:endParaRPr lang="en-US" dirty="0"/>
          </a:p>
          <a:p>
            <a:pPr algn="l" fontAlgn="base"/>
            <a:r>
              <a:rPr lang="en-US" b="1" dirty="0"/>
              <a:t>Worship is for those who are </a:t>
            </a:r>
            <a:r>
              <a:rPr lang="en-US" b="1" u="sng" dirty="0" smtClean="0"/>
              <a:t>set-apart</a:t>
            </a:r>
            <a:r>
              <a:rPr lang="en-US" b="1" dirty="0" smtClean="0"/>
              <a:t>. </a:t>
            </a:r>
            <a:r>
              <a:rPr lang="en-US" b="1" dirty="0"/>
              <a:t>(1 Sam 15:22</a:t>
            </a:r>
            <a:r>
              <a:rPr lang="en-US" b="1" dirty="0" smtClean="0"/>
              <a:t>)</a:t>
            </a:r>
          </a:p>
          <a:p>
            <a:pPr algn="l" fontAlgn="base"/>
            <a:endParaRPr lang="en-US" b="1" dirty="0"/>
          </a:p>
          <a:p>
            <a:pPr algn="l" fontAlgn="base"/>
            <a:r>
              <a:rPr lang="en-US" b="1" dirty="0"/>
              <a:t>Worship is </a:t>
            </a:r>
            <a:r>
              <a:rPr lang="en-US" b="1" u="sng" dirty="0" smtClean="0"/>
              <a:t>communal</a:t>
            </a:r>
            <a:r>
              <a:rPr lang="en-US" b="1" dirty="0" smtClean="0"/>
              <a:t>. </a:t>
            </a:r>
            <a:r>
              <a:rPr lang="en-US" b="1" dirty="0"/>
              <a:t>(Acts 2:46-47)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7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613500"/>
            <a:ext cx="5602815" cy="4773068"/>
          </a:xfrm>
        </p:spPr>
        <p:txBody>
          <a:bodyPr>
            <a:noAutofit/>
          </a:bodyPr>
          <a:lstStyle/>
          <a:p>
            <a:pPr algn="l"/>
            <a:r>
              <a:rPr lang="en-US" sz="4000" b="1" u="sng" dirty="0"/>
              <a:t>To Establish the Believer in the Word of God</a:t>
            </a:r>
            <a:r>
              <a:rPr lang="en-US" sz="4000" b="1" u="sng" dirty="0" smtClean="0"/>
              <a:t>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1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613500"/>
            <a:ext cx="5602815" cy="4773068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endParaRPr lang="en-US" sz="4000" b="1" dirty="0"/>
          </a:p>
          <a:p>
            <a:pPr algn="l"/>
            <a:endParaRPr lang="en-US" sz="4000" b="1" dirty="0" smtClean="0"/>
          </a:p>
          <a:p>
            <a:pPr algn="l"/>
            <a:endParaRPr lang="en-US" sz="4000" b="1" dirty="0"/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KEY </a:t>
            </a:r>
            <a:r>
              <a:rPr lang="en-US" sz="4000" b="1" dirty="0">
                <a:solidFill>
                  <a:schemeClr val="tx1"/>
                </a:solidFill>
              </a:rPr>
              <a:t>POINT: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If </a:t>
            </a:r>
            <a:r>
              <a:rPr lang="en-US" sz="4000" b="1" dirty="0">
                <a:solidFill>
                  <a:schemeClr val="tx1"/>
                </a:solidFill>
              </a:rPr>
              <a:t>a disciple is not meditating on God’s words then it will be </a:t>
            </a:r>
            <a:r>
              <a:rPr lang="en-US" sz="4000" b="1" u="sng" dirty="0">
                <a:solidFill>
                  <a:schemeClr val="tx1"/>
                </a:solidFill>
              </a:rPr>
              <a:t>evident</a:t>
            </a:r>
            <a:r>
              <a:rPr lang="en-US" sz="4000" b="1" dirty="0">
                <a:solidFill>
                  <a:schemeClr val="tx1"/>
                </a:solidFill>
              </a:rPr>
              <a:t> in all the other goals.</a:t>
            </a:r>
            <a:endParaRPr lang="en-US" sz="4000" dirty="0">
              <a:solidFill>
                <a:schemeClr val="tx1"/>
              </a:solidFill>
            </a:endParaRPr>
          </a:p>
          <a:p>
            <a:pPr algn="l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3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1964296"/>
            <a:ext cx="5602815" cy="4773068"/>
          </a:xfrm>
        </p:spPr>
        <p:txBody>
          <a:bodyPr>
            <a:noAutofit/>
          </a:bodyPr>
          <a:lstStyle/>
          <a:p>
            <a:pPr algn="l"/>
            <a:r>
              <a:rPr lang="en-US" b="1" u="sng" dirty="0"/>
              <a:t>The Value of God’s </a:t>
            </a:r>
            <a:r>
              <a:rPr lang="en-US" b="1" u="sng" dirty="0" smtClean="0"/>
              <a:t>Word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God’s </a:t>
            </a:r>
            <a:r>
              <a:rPr lang="en-US" b="1" dirty="0"/>
              <a:t>name is of great power and authority</a:t>
            </a:r>
            <a:endParaRPr lang="en-US" sz="4000" dirty="0"/>
          </a:p>
          <a:p>
            <a:pPr algn="l"/>
            <a:r>
              <a:rPr lang="en-US" sz="2400" i="1" dirty="0" err="1" smtClean="0">
                <a:solidFill>
                  <a:schemeClr val="tx1"/>
                </a:solidFill>
              </a:rPr>
              <a:t>Psa</a:t>
            </a:r>
            <a:r>
              <a:rPr lang="en-US" sz="2400" i="1" dirty="0" smtClean="0">
                <a:solidFill>
                  <a:schemeClr val="tx1"/>
                </a:solidFill>
              </a:rPr>
              <a:t> 124:8 </a:t>
            </a:r>
            <a:r>
              <a:rPr lang="en-US" sz="2400" i="1" dirty="0">
                <a:solidFill>
                  <a:schemeClr val="tx1"/>
                </a:solidFill>
              </a:rPr>
              <a:t>Our help [is] in the name of the LORD, who made heaven and earth.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4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274262"/>
            <a:ext cx="5602815" cy="4773068"/>
          </a:xfrm>
        </p:spPr>
        <p:txBody>
          <a:bodyPr>
            <a:noAutofit/>
          </a:bodyPr>
          <a:lstStyle/>
          <a:p>
            <a:pPr algn="l"/>
            <a:r>
              <a:rPr lang="en-US" b="1" u="sng" dirty="0"/>
              <a:t>The Value of God’s </a:t>
            </a:r>
            <a:r>
              <a:rPr lang="en-US" b="1" u="sng" dirty="0" smtClean="0"/>
              <a:t>Word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God’s </a:t>
            </a:r>
            <a:r>
              <a:rPr lang="en-US" b="1" dirty="0"/>
              <a:t>name is of great power and authority</a:t>
            </a:r>
            <a:endParaRPr lang="en-US" sz="4000" dirty="0"/>
          </a:p>
          <a:p>
            <a:pPr algn="l"/>
            <a:r>
              <a:rPr lang="en-US" sz="2400" i="1" dirty="0">
                <a:solidFill>
                  <a:schemeClr val="tx1"/>
                </a:solidFill>
              </a:rPr>
              <a:t>Isa 42:8 I [am] the LORD: that [is] my name: and my glory will I not give to another, neither my praise to graven images.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288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139</TotalTime>
  <Words>1215</Words>
  <Application>Microsoft Office PowerPoint</Application>
  <PresentationFormat>On-screen Show (16:9)</PresentationFormat>
  <Paragraphs>143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Adelle-Regular</vt:lpstr>
      <vt:lpstr>Apple Chancery</vt:lpstr>
      <vt:lpstr>Arial</vt:lpstr>
      <vt:lpstr>Trebuchet MS</vt:lpstr>
      <vt:lpstr>Default</vt:lpstr>
      <vt:lpstr>The FOUR GOALS of DISCIPLESHIP wk 2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LFBI</cp:lastModifiedBy>
  <cp:revision>29</cp:revision>
  <dcterms:created xsi:type="dcterms:W3CDTF">2014-03-26T14:03:34Z</dcterms:created>
  <dcterms:modified xsi:type="dcterms:W3CDTF">2017-07-31T03:16:46Z</dcterms:modified>
</cp:coreProperties>
</file>