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344" r:id="rId3"/>
    <p:sldId id="320" r:id="rId4"/>
    <p:sldId id="276" r:id="rId5"/>
    <p:sldId id="365" r:id="rId6"/>
    <p:sldId id="366" r:id="rId7"/>
    <p:sldId id="346" r:id="rId8"/>
    <p:sldId id="367" r:id="rId9"/>
    <p:sldId id="368" r:id="rId10"/>
    <p:sldId id="370" r:id="rId11"/>
    <p:sldId id="369" r:id="rId12"/>
    <p:sldId id="371" r:id="rId13"/>
    <p:sldId id="347" r:id="rId14"/>
    <p:sldId id="343" r:id="rId15"/>
    <p:sldId id="374" r:id="rId16"/>
    <p:sldId id="375" r:id="rId17"/>
    <p:sldId id="376" r:id="rId18"/>
    <p:sldId id="372" r:id="rId19"/>
    <p:sldId id="377" r:id="rId20"/>
    <p:sldId id="378" r:id="rId21"/>
    <p:sldId id="379" r:id="rId22"/>
    <p:sldId id="380" r:id="rId23"/>
    <p:sldId id="381" r:id="rId24"/>
    <p:sldId id="382" r:id="rId25"/>
    <p:sldId id="383" r:id="rId2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8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4" y="2057400"/>
            <a:ext cx="3932247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9823" y="6404294"/>
            <a:ext cx="263978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Jonah3.jpg" descr="Jonah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79191" y="-213767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1201751" y="1555112"/>
            <a:ext cx="10627836" cy="6370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ariol" panose="02000506040000020003" pitchFamily="2" charset="0"/>
              </a:rPr>
              <a:t>KEY</a:t>
            </a:r>
            <a:r>
              <a:rPr lang="en-US" sz="4800" dirty="0">
                <a:latin typeface="Bariol" panose="02000506040000020003" pitchFamily="2" charset="0"/>
              </a:rPr>
              <a:t> POINT #3:</a:t>
            </a:r>
          </a:p>
          <a:p>
            <a:r>
              <a:rPr lang="en-US" sz="4400" dirty="0"/>
              <a:t>God’s good pleasure is </a:t>
            </a:r>
          </a:p>
          <a:p>
            <a:r>
              <a:rPr lang="en-US" sz="4400" dirty="0"/>
              <a:t>superior to ours in every regard.</a:t>
            </a:r>
          </a:p>
          <a:p>
            <a:endParaRPr lang="en-US" sz="4400" dirty="0"/>
          </a:p>
          <a:p>
            <a:r>
              <a:rPr lang="en-US" sz="3200" b="0" i="1" dirty="0"/>
              <a:t>Isa 55:9 For [as] the heavens are higher than the earth, so are my ways higher than your ways, and my thoughts than your thoughts. - - </a:t>
            </a:r>
            <a:r>
              <a:rPr lang="en-US" sz="3600" dirty="0"/>
              <a:t>We must be content in his </a:t>
            </a:r>
            <a:r>
              <a:rPr lang="en-US" sz="3600" u="sng" dirty="0"/>
              <a:t>ways</a:t>
            </a:r>
            <a:r>
              <a:rPr lang="en-US" sz="3600" dirty="0"/>
              <a:t>.</a:t>
            </a:r>
          </a:p>
          <a:p>
            <a:br>
              <a:rPr lang="en-US" sz="3600" dirty="0"/>
            </a:br>
            <a:br>
              <a:rPr lang="en-US" sz="4800" dirty="0"/>
            </a:br>
            <a:endParaRPr sz="4800" dirty="0">
              <a:latin typeface="Bariol" panose="02000506040000020003" pitchFamily="2" charset="0"/>
            </a:endParaRPr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37785283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93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5400" dirty="0"/>
              <a:t>8) Free Us From Displeasure</a:t>
            </a:r>
            <a:endParaRPr lang="en-US" sz="54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24929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  <a:latin typeface="Bariol" panose="02000506040000020003" pitchFamily="2" charset="0"/>
              </a:rPr>
              <a:t>Jon 4:1 But it displeased Jonah exceedingly, and he was very angry. 2 And he prayed unto the LORD, and said, I pray thee, O LORD, [was] not this my saying, when I was yet in my country? Therefore I fled before unto Tarshish: for I knew that thou [art] a gracious God, and merciful, slow to anger, and of great kindness, and </a:t>
            </a:r>
            <a:r>
              <a:rPr lang="en-US" sz="2400" i="1" dirty="0" err="1">
                <a:solidFill>
                  <a:schemeClr val="bg1"/>
                </a:solidFill>
                <a:latin typeface="Bariol" panose="02000506040000020003" pitchFamily="2" charset="0"/>
              </a:rPr>
              <a:t>repentest</a:t>
            </a:r>
            <a:r>
              <a:rPr lang="en-US" sz="2400" i="1" dirty="0">
                <a:solidFill>
                  <a:schemeClr val="bg1"/>
                </a:solidFill>
                <a:latin typeface="Bariol" panose="02000506040000020003" pitchFamily="2" charset="0"/>
              </a:rPr>
              <a:t> thee of the evil. </a:t>
            </a:r>
            <a:br>
              <a:rPr lang="en-US" sz="36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36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899047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79191" y="-213767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1201751" y="1555112"/>
            <a:ext cx="10627836" cy="4647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ariol" panose="02000506040000020003" pitchFamily="2" charset="0"/>
              </a:rPr>
              <a:t>KEY</a:t>
            </a:r>
            <a:r>
              <a:rPr lang="en-US" sz="4800" dirty="0">
                <a:latin typeface="Bariol" panose="02000506040000020003" pitchFamily="2" charset="0"/>
              </a:rPr>
              <a:t> POINT #4:</a:t>
            </a:r>
          </a:p>
          <a:p>
            <a:r>
              <a:rPr lang="en-US" sz="4400" dirty="0"/>
              <a:t>God’s good character is </a:t>
            </a:r>
          </a:p>
          <a:p>
            <a:r>
              <a:rPr lang="en-US" sz="4400" dirty="0"/>
              <a:t>superior to ours in every regard.</a:t>
            </a:r>
          </a:p>
          <a:p>
            <a:endParaRPr lang="en-US" sz="4400" dirty="0"/>
          </a:p>
          <a:p>
            <a:r>
              <a:rPr lang="en-US" sz="3200" b="0" i="1" dirty="0" err="1">
                <a:latin typeface="Bariol" panose="02000506040000020003" pitchFamily="2" charset="0"/>
              </a:rPr>
              <a:t>Psa</a:t>
            </a:r>
            <a:r>
              <a:rPr lang="en-US" sz="3200" b="0" i="1" dirty="0">
                <a:latin typeface="Bariol" panose="02000506040000020003" pitchFamily="2" charset="0"/>
              </a:rPr>
              <a:t> 37:31 The law of his God [is] in his heart; none of his steps shall slide. - - </a:t>
            </a:r>
            <a:r>
              <a:rPr lang="en-US" sz="3600" dirty="0"/>
              <a:t>We must be content in his </a:t>
            </a:r>
            <a:r>
              <a:rPr lang="en-US" sz="3600" u="sng" dirty="0"/>
              <a:t>will</a:t>
            </a:r>
            <a:br>
              <a:rPr lang="en-US" sz="4800" dirty="0"/>
            </a:br>
            <a:endParaRPr sz="4800" dirty="0">
              <a:latin typeface="Bariol" panose="02000506040000020003" pitchFamily="2" charset="0"/>
            </a:endParaRPr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353125723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93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5400" dirty="0"/>
              <a:t>9) Free Us From Displeasure</a:t>
            </a:r>
            <a:endParaRPr lang="en-US" sz="54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1384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3. Therefore now, O LORD, take, I beseech thee, my life from me; for [it is] better for me to die than to live.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388093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79191" y="-202478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1201751" y="1555112"/>
            <a:ext cx="10627836" cy="286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ariol" panose="02000506040000020003" pitchFamily="2" charset="0"/>
              </a:rPr>
              <a:t>KEY</a:t>
            </a:r>
            <a:r>
              <a:rPr lang="en-US" sz="4800" dirty="0">
                <a:latin typeface="Bariol" panose="02000506040000020003" pitchFamily="2" charset="0"/>
              </a:rPr>
              <a:t> PRAYER:</a:t>
            </a:r>
          </a:p>
          <a:p>
            <a:r>
              <a:rPr lang="en-US" sz="4400" b="0" dirty="0"/>
              <a:t>God, please set me free from </a:t>
            </a:r>
          </a:p>
          <a:p>
            <a:r>
              <a:rPr lang="en-US" sz="4400" b="0" dirty="0"/>
              <a:t>personal perspectives that you </a:t>
            </a:r>
          </a:p>
          <a:p>
            <a:r>
              <a:rPr lang="en-US" sz="4400" b="0" dirty="0"/>
              <a:t>want to replace with your own. </a:t>
            </a:r>
            <a:r>
              <a:rPr lang="en-US" sz="2800" b="0" i="1" dirty="0"/>
              <a:t>(Prov 12:28, 6:23)</a:t>
            </a:r>
            <a:endParaRPr sz="2800" b="0" i="1" dirty="0">
              <a:latin typeface="Bariol" panose="02000506040000020003" pitchFamily="2" charset="0"/>
            </a:endParaRPr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187069615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93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5400" dirty="0"/>
              <a:t>9) Free Us From Displeasure</a:t>
            </a:r>
            <a:endParaRPr lang="en-US" sz="54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1384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3. Therefore now, O LORD, take, I beseech thee, my life from me; for [it is] better for me to die than to live.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06143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93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5400" dirty="0" err="1"/>
              <a:t>Doest</a:t>
            </a:r>
            <a:r>
              <a:rPr lang="en-US" sz="5400" dirty="0"/>
              <a:t> thou well?</a:t>
            </a:r>
            <a:endParaRPr lang="en-US" sz="54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  <a:latin typeface="Bariol" panose="02000506040000020003" pitchFamily="2" charset="0"/>
              </a:rPr>
              <a:t>4 Then said the LORD, </a:t>
            </a:r>
            <a:r>
              <a:rPr lang="en-US" sz="3200" i="1" dirty="0" err="1">
                <a:solidFill>
                  <a:schemeClr val="bg1"/>
                </a:solidFill>
                <a:latin typeface="Bariol" panose="02000506040000020003" pitchFamily="2" charset="0"/>
              </a:rPr>
              <a:t>Doest</a:t>
            </a:r>
            <a:r>
              <a:rPr lang="en-US" sz="3200" i="1" dirty="0">
                <a:solidFill>
                  <a:schemeClr val="bg1"/>
                </a:solidFill>
                <a:latin typeface="Bariol" panose="02000506040000020003" pitchFamily="2" charset="0"/>
              </a:rPr>
              <a:t> thou well to be angry?</a:t>
            </a:r>
            <a:endParaRPr kumimoji="0" lang="en-US" sz="32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729518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93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5400" dirty="0" err="1"/>
              <a:t>Doest</a:t>
            </a:r>
            <a:r>
              <a:rPr lang="en-US" sz="5400" dirty="0"/>
              <a:t> thou well?</a:t>
            </a:r>
            <a:endParaRPr lang="en-US" sz="54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20620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  <a:latin typeface="Bariol" panose="02000506040000020003" pitchFamily="2" charset="0"/>
              </a:rPr>
              <a:t>4 Then said the LORD, </a:t>
            </a:r>
            <a:r>
              <a:rPr lang="en-US" sz="3200" i="1" dirty="0" err="1">
                <a:solidFill>
                  <a:schemeClr val="bg1"/>
                </a:solidFill>
                <a:latin typeface="Bariol" panose="02000506040000020003" pitchFamily="2" charset="0"/>
              </a:rPr>
              <a:t>Doest</a:t>
            </a:r>
            <a:r>
              <a:rPr lang="en-US" sz="3200" i="1" dirty="0">
                <a:solidFill>
                  <a:schemeClr val="bg1"/>
                </a:solidFill>
                <a:latin typeface="Bariol" panose="02000506040000020003" pitchFamily="2" charset="0"/>
              </a:rPr>
              <a:t> thou well to be angry?</a:t>
            </a:r>
          </a:p>
          <a:p>
            <a:r>
              <a:rPr lang="en-US" sz="3200" i="1" dirty="0">
                <a:solidFill>
                  <a:schemeClr val="bg1"/>
                </a:solidFill>
                <a:latin typeface="Bariol" panose="02000506040000020003" pitchFamily="2" charset="0"/>
              </a:rPr>
              <a:t>5 So Jonah went out of the city, and sat on the east side of the city, and there made him a booth, and sat under it in the shadow, till he might see what would become of the city.</a:t>
            </a:r>
            <a:endParaRPr kumimoji="0" lang="en-US" sz="32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374622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0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/>
              <a:t>10) Free Us from Our Idolatry of Heart</a:t>
            </a:r>
            <a:endParaRPr lang="en-US" sz="48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9541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5014243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0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/>
              <a:t>10) Free Us from Our Idolatry of Heart</a:t>
            </a:r>
            <a:endParaRPr lang="en-US" sz="48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35394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Rom 1:24 Wherefore God also gave them up to uncleanness through the </a:t>
            </a:r>
            <a:r>
              <a:rPr lang="en-US" sz="2800" i="1" u="sng" dirty="0">
                <a:solidFill>
                  <a:schemeClr val="bg1"/>
                </a:solidFill>
                <a:latin typeface="Bariol" panose="02000506040000020003" pitchFamily="2" charset="0"/>
              </a:rPr>
              <a:t>lusts of their own hearts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, to </a:t>
            </a:r>
            <a:r>
              <a:rPr lang="en-US" sz="2800" i="1" dirty="0" err="1">
                <a:solidFill>
                  <a:schemeClr val="bg1"/>
                </a:solidFill>
                <a:latin typeface="Bariol" panose="02000506040000020003" pitchFamily="2" charset="0"/>
              </a:rPr>
              <a:t>dishonour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 their own bodies between themselves: 25 Who changed the </a:t>
            </a:r>
            <a:r>
              <a:rPr lang="en-US" sz="2800" i="1" u="sng" dirty="0">
                <a:solidFill>
                  <a:schemeClr val="bg1"/>
                </a:solidFill>
                <a:latin typeface="Bariol" panose="02000506040000020003" pitchFamily="2" charset="0"/>
              </a:rPr>
              <a:t>truth of God into a lie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, and worshipped and served the creature more than the Creator, who is blessed for ever. Amen. ... 28 And even as </a:t>
            </a:r>
            <a:r>
              <a:rPr lang="en-US" sz="2800" i="1" u="sng" dirty="0">
                <a:solidFill>
                  <a:schemeClr val="bg1"/>
                </a:solidFill>
                <a:latin typeface="Bariol" panose="02000506040000020003" pitchFamily="2" charset="0"/>
              </a:rPr>
              <a:t>they did not like to retain God in [their] knowledge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, God gave them over to a reprobate mind, to do those things which are not convenient;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498978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Image Gallery"/>
          <p:cNvGrpSpPr/>
          <p:nvPr/>
        </p:nvGrpSpPr>
        <p:grpSpPr>
          <a:xfrm>
            <a:off x="-1179589" y="-34114"/>
            <a:ext cx="13789720" cy="7780834"/>
            <a:chOff x="0" y="0"/>
            <a:chExt cx="13789719" cy="7780833"/>
          </a:xfrm>
        </p:grpSpPr>
        <p:pic>
          <p:nvPicPr>
            <p:cNvPr id="114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5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17" name="What Do We Need from Jonah?"/>
          <p:cNvSpPr txBox="1"/>
          <p:nvPr/>
        </p:nvSpPr>
        <p:spPr>
          <a:xfrm>
            <a:off x="401353" y="800322"/>
            <a:ext cx="10627836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/>
              <a:t>The Salvation of Nineveh</a:t>
            </a:r>
          </a:p>
        </p:txBody>
      </p:sp>
      <p:sp>
        <p:nvSpPr>
          <p:cNvPr id="118" name="God is on a rescue mission to save Jonah…"/>
          <p:cNvSpPr txBox="1"/>
          <p:nvPr/>
        </p:nvSpPr>
        <p:spPr>
          <a:xfrm>
            <a:off x="401353" y="1707514"/>
            <a:ext cx="10237921" cy="4893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lvl1pPr>
          </a:lstStyle>
          <a:p>
            <a:r>
              <a:rPr lang="en-US" sz="2400" i="1" dirty="0"/>
              <a:t>4 And Jonah began to enter into the city a day's journey, and he cried, and said, Yet forty days, and Nineveh shall be overthrown. 5 So the people of Nineveh believed God, and proclaimed a fast, and put on sackcloth, from the greatest of them even to the least of them. 6 For word came unto the king of Nineveh, and he arose from his throne, and he laid his robe from him, and covered [him] with sackcloth, and sat in ashes. 7 And he caused [it] to be proclaimed and published through Nineveh by the decree of the king and his nobles, saying, Let neither man nor beast, herd nor flock, taste any thing: let them not feed, nor drink water: 8 But let man and beast be covered with sackcloth, and cry mightily unto God: yea, let them turn every one from his evil way, and from the violence that [is] in their hands. 9 Who can tell [if] God will turn and repent, and turn away from his fierce anger, that we perish not? 10 And God saw their works, that they turned from their evil way; and God repented of the evil, that he had said that he would do unto them; and he did [it] not.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414544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0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/>
              <a:t>10) Free Us from Our Idolatry of Heart</a:t>
            </a:r>
            <a:endParaRPr lang="en-US" sz="48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35394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Rom 1:24 Wherefore God also gave them up to uncleanness through the </a:t>
            </a:r>
            <a:r>
              <a:rPr lang="en-US" sz="2800" i="1" u="sng" dirty="0">
                <a:solidFill>
                  <a:schemeClr val="bg1"/>
                </a:solidFill>
                <a:latin typeface="Bariol" panose="02000506040000020003" pitchFamily="2" charset="0"/>
              </a:rPr>
              <a:t>lusts of their own hearts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, to </a:t>
            </a:r>
            <a:r>
              <a:rPr lang="en-US" sz="2800" i="1" dirty="0" err="1">
                <a:solidFill>
                  <a:schemeClr val="bg1"/>
                </a:solidFill>
                <a:latin typeface="Bariol" panose="02000506040000020003" pitchFamily="2" charset="0"/>
              </a:rPr>
              <a:t>dishonour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 their own bodies between themselves: 25 Who changed the </a:t>
            </a:r>
            <a:r>
              <a:rPr lang="en-US" sz="2800" i="1" u="sng" dirty="0">
                <a:solidFill>
                  <a:schemeClr val="bg1"/>
                </a:solidFill>
                <a:latin typeface="Bariol" panose="02000506040000020003" pitchFamily="2" charset="0"/>
              </a:rPr>
              <a:t>truth of God into a lie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, and worshipped and served the creature more than the Creator, who is blessed for ever. Amen. ... 28 And even as </a:t>
            </a:r>
            <a:r>
              <a:rPr lang="en-US" sz="2800" i="1" u="sng" dirty="0">
                <a:solidFill>
                  <a:schemeClr val="bg1"/>
                </a:solidFill>
                <a:latin typeface="Bariol" panose="02000506040000020003" pitchFamily="2" charset="0"/>
              </a:rPr>
              <a:t>they did not like to retain God in [their] knowledge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, God gave them over to a reprobate mind, to do those things which are not convenient;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1857052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79191" y="-213767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1201751" y="1555112"/>
            <a:ext cx="10627836" cy="2923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ariol" panose="02000506040000020003" pitchFamily="2" charset="0"/>
              </a:rPr>
              <a:t>KEY</a:t>
            </a:r>
            <a:r>
              <a:rPr lang="en-US" sz="4800" dirty="0">
                <a:latin typeface="Bariol" panose="02000506040000020003" pitchFamily="2" charset="0"/>
              </a:rPr>
              <a:t> POINT #5:</a:t>
            </a:r>
          </a:p>
          <a:p>
            <a:r>
              <a:rPr lang="en-US" sz="4400" dirty="0"/>
              <a:t>When we worship our feelings, </a:t>
            </a:r>
          </a:p>
          <a:p>
            <a:r>
              <a:rPr lang="en-US" sz="4400" dirty="0"/>
              <a:t>we set ourselves on a path of destruction</a:t>
            </a:r>
            <a:br>
              <a:rPr lang="en-US" sz="4800" dirty="0"/>
            </a:br>
            <a:endParaRPr sz="4800" dirty="0">
              <a:latin typeface="Bariol" panose="02000506040000020003" pitchFamily="2" charset="0"/>
            </a:endParaRPr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10458247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0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/>
              <a:t>10) Free Us from Our Idolatry of Heart</a:t>
            </a:r>
            <a:endParaRPr lang="en-US" sz="48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29238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latin typeface="Bariol" panose="02000506040000020003" pitchFamily="2" charset="0"/>
              </a:rPr>
              <a:t>The Gourd</a:t>
            </a:r>
          </a:p>
          <a:p>
            <a:r>
              <a:rPr lang="en-US" sz="3200" i="1" dirty="0">
                <a:solidFill>
                  <a:schemeClr val="bg1"/>
                </a:solidFill>
                <a:latin typeface="Bariol" panose="02000506040000020003" pitchFamily="2" charset="0"/>
              </a:rPr>
              <a:t>6 And the LORD God prepared a gourd, and made [it] to come up over Jonah, that it might be a shadow over his head, to deliver him from his grief. So Jonah was exceeding glad of the gourd. 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62158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0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/>
              <a:t>10) Free Us from Our Idolatry of Heart</a:t>
            </a:r>
            <a:endParaRPr lang="en-US" sz="48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1815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latin typeface="Bariol" panose="02000506040000020003" pitchFamily="2" charset="0"/>
              </a:rPr>
              <a:t>The Worm</a:t>
            </a:r>
          </a:p>
          <a:p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7 But God prepared a worm, when the morning rose the next day, and it smote the gourd that it withered. 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1932463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84243" y="-191040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0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/>
              <a:t>10) Free Us from Our Idolatry of Heart</a:t>
            </a:r>
            <a:endParaRPr lang="en-US" sz="48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31085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latin typeface="Bariol" panose="02000506040000020003" pitchFamily="2" charset="0"/>
              </a:rPr>
              <a:t>The Wind</a:t>
            </a:r>
          </a:p>
          <a:p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8 And it came to pass, when the sun did arise, that God prepared a vehement east wind; and the sun beat upon the head of Jonah, that he fainted, and wished in himself to die, and said, [It is] better for me to die than to live. 9 And God said to Jonah, </a:t>
            </a:r>
            <a:r>
              <a:rPr lang="en-US" sz="2800" i="1" dirty="0" err="1">
                <a:solidFill>
                  <a:schemeClr val="bg1"/>
                </a:solidFill>
                <a:latin typeface="Bariol" panose="02000506040000020003" pitchFamily="2" charset="0"/>
              </a:rPr>
              <a:t>Doest</a:t>
            </a:r>
            <a: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  <a:t> thou well to be angry for the gourd? And he said, I do well to be angry, [even] unto death.. 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3342160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79191" y="-202478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1201751" y="1555112"/>
            <a:ext cx="10627836" cy="286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ariol" panose="02000506040000020003" pitchFamily="2" charset="0"/>
              </a:rPr>
              <a:t>KEY</a:t>
            </a:r>
            <a:r>
              <a:rPr lang="en-US" sz="4800" dirty="0">
                <a:latin typeface="Bariol" panose="02000506040000020003" pitchFamily="2" charset="0"/>
              </a:rPr>
              <a:t> PRAYER:</a:t>
            </a:r>
          </a:p>
          <a:p>
            <a:r>
              <a:rPr lang="en-US" sz="4400" b="0" dirty="0">
                <a:latin typeface="Bariol" panose="02000506040000020003" pitchFamily="2" charset="0"/>
              </a:rPr>
              <a:t>God, please set me free from </a:t>
            </a:r>
          </a:p>
          <a:p>
            <a:r>
              <a:rPr lang="en-US" sz="4400" b="0" dirty="0">
                <a:latin typeface="Bariol" panose="02000506040000020003" pitchFamily="2" charset="0"/>
              </a:rPr>
              <a:t>the worship of my own </a:t>
            </a:r>
          </a:p>
          <a:p>
            <a:r>
              <a:rPr lang="en-US" sz="4400" b="0" dirty="0">
                <a:latin typeface="Bariol" panose="02000506040000020003" pitchFamily="2" charset="0"/>
              </a:rPr>
              <a:t>feelings and fixations.</a:t>
            </a:r>
            <a:endParaRPr sz="4400" b="0" dirty="0">
              <a:latin typeface="Bariol" panose="02000506040000020003" pitchFamily="2" charset="0"/>
            </a:endParaRPr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9882572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79191" y="-213767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1201751" y="1555112"/>
            <a:ext cx="10627836" cy="366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ariol" panose="02000506040000020003" pitchFamily="2" charset="0"/>
              </a:rPr>
              <a:t>KEY</a:t>
            </a:r>
            <a:r>
              <a:rPr lang="en-US" sz="4800" dirty="0">
                <a:latin typeface="Bariol" panose="02000506040000020003" pitchFamily="2" charset="0"/>
              </a:rPr>
              <a:t> POINT #1:</a:t>
            </a:r>
          </a:p>
          <a:p>
            <a:r>
              <a:rPr lang="en-US" sz="4400" dirty="0"/>
              <a:t>God’s mercy goes beyond </a:t>
            </a:r>
          </a:p>
          <a:p>
            <a:r>
              <a:rPr lang="en-US" sz="4400" dirty="0"/>
              <a:t>our understanding</a:t>
            </a:r>
            <a:br>
              <a:rPr lang="en-US" sz="4800" dirty="0"/>
            </a:br>
            <a:br>
              <a:rPr lang="en-US" sz="4800" dirty="0"/>
            </a:br>
            <a:endParaRPr sz="4800" dirty="0">
              <a:latin typeface="Bariol" panose="02000506040000020003" pitchFamily="2" charset="0"/>
            </a:endParaRPr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20760608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06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dirty="0"/>
              <a:t>Obedient But Not Satisfied</a:t>
            </a:r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9266334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06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dirty="0"/>
              <a:t>Obedient But Not Satisfied</a:t>
            </a:r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47555" y="1717287"/>
            <a:ext cx="9980342" cy="19389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</a:rPr>
              <a:t>Rom 12:1 I beseech you therefore, brethren, by the mercies of God, that ye </a:t>
            </a:r>
            <a:r>
              <a:rPr lang="en-US" sz="2400" i="1" u="sng" dirty="0">
                <a:solidFill>
                  <a:schemeClr val="bg1"/>
                </a:solidFill>
              </a:rPr>
              <a:t>present your </a:t>
            </a:r>
            <a:r>
              <a:rPr lang="en-US" sz="2400" b="1" i="1" u="sng" dirty="0">
                <a:solidFill>
                  <a:schemeClr val="bg1"/>
                </a:solidFill>
              </a:rPr>
              <a:t>bodies a living sacrifice</a:t>
            </a:r>
            <a:r>
              <a:rPr lang="en-US" sz="2400" i="1" dirty="0">
                <a:solidFill>
                  <a:schemeClr val="bg1"/>
                </a:solidFill>
              </a:rPr>
              <a:t>, holy, acceptable unto God, [which is] your reasonable service. 2 And be not conformed to this world: but be ye transformed by the </a:t>
            </a:r>
            <a:r>
              <a:rPr lang="en-US" sz="2400" i="1" u="sng" dirty="0">
                <a:solidFill>
                  <a:schemeClr val="bg1"/>
                </a:solidFill>
              </a:rPr>
              <a:t>renewing of your mind, that ye may prove what [is] that good, and acceptable, and perfect, will of God.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467969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79191" y="-213767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1201751" y="1555112"/>
            <a:ext cx="10627836" cy="4339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ariol" panose="02000506040000020003" pitchFamily="2" charset="0"/>
              </a:rPr>
              <a:t>KEY</a:t>
            </a:r>
            <a:r>
              <a:rPr lang="en-US" sz="4800" dirty="0">
                <a:latin typeface="Bariol" panose="02000506040000020003" pitchFamily="2" charset="0"/>
              </a:rPr>
              <a:t> POINT #2:</a:t>
            </a:r>
          </a:p>
          <a:p>
            <a:r>
              <a:rPr lang="en-US" sz="4400" dirty="0"/>
              <a:t>God doesn’t want us to </a:t>
            </a:r>
          </a:p>
          <a:p>
            <a:r>
              <a:rPr lang="en-US" sz="4400" dirty="0"/>
              <a:t>simply accommodate him, </a:t>
            </a:r>
          </a:p>
          <a:p>
            <a:r>
              <a:rPr lang="en-US" sz="4400" dirty="0"/>
              <a:t>he wants us to approve of him.</a:t>
            </a:r>
            <a:br>
              <a:rPr lang="en-US" sz="4800" dirty="0"/>
            </a:br>
            <a:br>
              <a:rPr lang="en-US" sz="4800" dirty="0"/>
            </a:br>
            <a:endParaRPr sz="4800" dirty="0">
              <a:latin typeface="Bariol" panose="02000506040000020003" pitchFamily="2" charset="0"/>
            </a:endParaRPr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388334686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93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5400" dirty="0"/>
              <a:t>8) Free Us From Displeasure</a:t>
            </a:r>
            <a:endParaRPr lang="en-US" sz="54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16312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" panose="02000506040000020003" pitchFamily="2" charset="0"/>
              </a:rPr>
              <a:t>Jon 4:1 But it </a:t>
            </a:r>
            <a:r>
              <a:rPr lang="en-US" sz="3600" i="1" u="sng" dirty="0">
                <a:solidFill>
                  <a:schemeClr val="bg1"/>
                </a:solidFill>
                <a:latin typeface="Bariol" panose="02000506040000020003" pitchFamily="2" charset="0"/>
              </a:rPr>
              <a:t>displeased</a:t>
            </a:r>
            <a:r>
              <a:rPr lang="en-US" sz="3600" i="1" dirty="0">
                <a:solidFill>
                  <a:schemeClr val="bg1"/>
                </a:solidFill>
                <a:latin typeface="Bariol" panose="02000506040000020003" pitchFamily="2" charset="0"/>
              </a:rPr>
              <a:t> Jonah exceedingly, and he was very angry. 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238853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02615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2893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5400" dirty="0"/>
              <a:t>8) Free Us From Displeasure</a:t>
            </a:r>
            <a:endParaRPr lang="en-US" sz="5400" b="0" dirty="0"/>
          </a:p>
          <a:p>
            <a:br>
              <a:rPr lang="en-US" dirty="0"/>
            </a:br>
            <a:br>
              <a:rPr lang="en-US" dirty="0"/>
            </a:br>
            <a:endParaRPr sz="1200" b="0" dirty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426D2-59D3-1744-B629-699636A20D1B}"/>
              </a:ext>
            </a:extLst>
          </p:cNvPr>
          <p:cNvSpPr txBox="1"/>
          <p:nvPr/>
        </p:nvSpPr>
        <p:spPr>
          <a:xfrm>
            <a:off x="735980" y="1717287"/>
            <a:ext cx="9980342" cy="27392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" panose="02000506040000020003" pitchFamily="2" charset="0"/>
              </a:rPr>
              <a:t>Jon 4:1 But it displeased Jonah exceedingly, and he was very angry. 2 And he prayed unto the LORD, and said, I pray thee, O LORD, [was] not this my saying, when I was yet in my country? </a:t>
            </a:r>
            <a:br>
              <a:rPr lang="en-US" sz="2800" i="1" dirty="0">
                <a:solidFill>
                  <a:schemeClr val="bg1"/>
                </a:solidFill>
                <a:latin typeface="Bariol" panose="02000506040000020003" pitchFamily="2" charset="0"/>
              </a:rPr>
            </a:br>
            <a:endParaRPr kumimoji="0" lang="en-US" sz="280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ariol" panose="02000506040000020003" pitchFamily="2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881267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79191" y="-213767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1201751" y="1555112"/>
            <a:ext cx="10627836" cy="366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ariol" panose="02000506040000020003" pitchFamily="2" charset="0"/>
              </a:rPr>
              <a:t>KEY</a:t>
            </a:r>
            <a:r>
              <a:rPr lang="en-US" sz="4800" dirty="0">
                <a:latin typeface="Bariol" panose="02000506040000020003" pitchFamily="2" charset="0"/>
              </a:rPr>
              <a:t> POINT #3:</a:t>
            </a:r>
          </a:p>
          <a:p>
            <a:r>
              <a:rPr lang="en-US" sz="4400" dirty="0"/>
              <a:t>God’s good pleasure is </a:t>
            </a:r>
          </a:p>
          <a:p>
            <a:r>
              <a:rPr lang="en-US" sz="4400" dirty="0"/>
              <a:t>superior to ours in every regard.</a:t>
            </a:r>
            <a:br>
              <a:rPr lang="en-US" sz="4800" dirty="0"/>
            </a:br>
            <a:br>
              <a:rPr lang="en-US" sz="4800" dirty="0"/>
            </a:br>
            <a:endParaRPr sz="4800" dirty="0">
              <a:latin typeface="Bariol" panose="02000506040000020003" pitchFamily="2" charset="0"/>
            </a:endParaRPr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55112"/>
            <a:ext cx="10877495" cy="846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 u="sng" dirty="0"/>
          </a:p>
        </p:txBody>
      </p:sp>
    </p:spTree>
    <p:extLst>
      <p:ext uri="{BB962C8B-B14F-4D97-AF65-F5344CB8AC3E}">
        <p14:creationId xmlns:p14="http://schemas.microsoft.com/office/powerpoint/2010/main" val="305199851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1487</Words>
  <Application>Microsoft Office PowerPoint</Application>
  <PresentationFormat>Widescreen</PresentationFormat>
  <Paragraphs>104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Bariol</vt:lpstr>
      <vt:lpstr>Bariol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LFBIConf</cp:lastModifiedBy>
  <cp:revision>37</cp:revision>
  <dcterms:modified xsi:type="dcterms:W3CDTF">2019-11-18T03:02:58Z</dcterms:modified>
</cp:coreProperties>
</file>