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82" r:id="rId2"/>
    <p:sldId id="727" r:id="rId3"/>
    <p:sldId id="793" r:id="rId4"/>
    <p:sldId id="791" r:id="rId5"/>
    <p:sldId id="792" r:id="rId6"/>
    <p:sldId id="741" r:id="rId7"/>
    <p:sldId id="750" r:id="rId8"/>
    <p:sldId id="794" r:id="rId9"/>
    <p:sldId id="795" r:id="rId10"/>
    <p:sldId id="796" r:id="rId11"/>
    <p:sldId id="797" r:id="rId12"/>
    <p:sldId id="798" r:id="rId13"/>
    <p:sldId id="799" r:id="rId14"/>
    <p:sldId id="800" r:id="rId15"/>
    <p:sldId id="801" r:id="rId16"/>
    <p:sldId id="802" r:id="rId17"/>
    <p:sldId id="803" r:id="rId18"/>
    <p:sldId id="804" r:id="rId19"/>
    <p:sldId id="805" r:id="rId20"/>
    <p:sldId id="806" r:id="rId21"/>
    <p:sldId id="807" r:id="rId22"/>
    <p:sldId id="808" r:id="rId23"/>
    <p:sldId id="809" r:id="rId24"/>
    <p:sldId id="810"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62" d="100"/>
          <a:sy n="62" d="100"/>
        </p:scale>
        <p:origin x="852"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2/11/2018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687168"/>
            <a:ext cx="8160063" cy="4354160"/>
          </a:xfrm>
        </p:spPr>
        <p:txBody>
          <a:bodyPr>
            <a:normAutofit fontScale="92500" lnSpcReduction="10000"/>
          </a:bodyPr>
          <a:lstStyle/>
          <a:p>
            <a:pPr algn="l"/>
            <a:r>
              <a:rPr lang="en-US" b="1" u="sng" dirty="0" smtClean="0"/>
              <a:t>REVIEW: The </a:t>
            </a:r>
            <a:r>
              <a:rPr lang="en-US" b="1" u="sng" dirty="0"/>
              <a:t>Gifts and their Work</a:t>
            </a:r>
            <a:endParaRPr lang="en-US" sz="2400" b="1" dirty="0" smtClean="0"/>
          </a:p>
          <a:p>
            <a:pPr marL="457200" indent="-457200" algn="l">
              <a:buAutoNum type="arabicPeriod"/>
            </a:pPr>
            <a:r>
              <a:rPr lang="en-US" sz="2400" b="1" dirty="0" smtClean="0"/>
              <a:t>Prophecy </a:t>
            </a:r>
            <a:r>
              <a:rPr lang="en-US" sz="2400" b="1" dirty="0"/>
              <a:t>- the gift of preaching the gospel </a:t>
            </a:r>
          </a:p>
          <a:p>
            <a:pPr marL="457200" indent="-457200" algn="l">
              <a:buAutoNum type="arabicPeriod"/>
            </a:pPr>
            <a:r>
              <a:rPr lang="en-US" sz="2400" b="1" dirty="0" smtClean="0"/>
              <a:t>Ministry </a:t>
            </a:r>
            <a:r>
              <a:rPr lang="en-US" sz="2400" b="1" dirty="0"/>
              <a:t>- the gift of service -  of all </a:t>
            </a:r>
            <a:r>
              <a:rPr lang="en-US" sz="2400" b="1" dirty="0" smtClean="0"/>
              <a:t>kinds</a:t>
            </a:r>
          </a:p>
          <a:p>
            <a:pPr marL="457200" indent="-457200" algn="l">
              <a:buAutoNum type="arabicPeriod"/>
            </a:pPr>
            <a:r>
              <a:rPr lang="en-US" sz="2400" b="1" dirty="0"/>
              <a:t>Teaching - the gift of study and presenting fundamental truths of the </a:t>
            </a:r>
            <a:r>
              <a:rPr lang="en-US" sz="2400" b="1" dirty="0" smtClean="0"/>
              <a:t>bible</a:t>
            </a:r>
            <a:endParaRPr lang="en-US" sz="2400" b="1" dirty="0"/>
          </a:p>
          <a:p>
            <a:pPr marL="457200" indent="-457200" algn="l">
              <a:buAutoNum type="arabicPeriod"/>
            </a:pPr>
            <a:r>
              <a:rPr lang="en-US" sz="2400" b="1" dirty="0"/>
              <a:t>Exhortation - the gift of provoking people with the truth of God’s </a:t>
            </a:r>
            <a:r>
              <a:rPr lang="en-US" sz="2400" b="1" dirty="0" smtClean="0"/>
              <a:t>word</a:t>
            </a:r>
            <a:endParaRPr lang="en-US" sz="2400" b="1" dirty="0"/>
          </a:p>
          <a:p>
            <a:pPr marL="457200" indent="-457200" algn="l">
              <a:buAutoNum type="arabicPeriod"/>
            </a:pPr>
            <a:r>
              <a:rPr lang="en-US" sz="2400" b="1" dirty="0"/>
              <a:t>Giving - the gift of giving </a:t>
            </a:r>
            <a:r>
              <a:rPr lang="en-US" sz="2400" b="1" dirty="0" smtClean="0"/>
              <a:t>sacrificially</a:t>
            </a:r>
          </a:p>
          <a:p>
            <a:pPr marL="457200" indent="-457200" algn="l">
              <a:buAutoNum type="arabicPeriod"/>
            </a:pPr>
            <a:r>
              <a:rPr lang="en-US" sz="2400" dirty="0"/>
              <a:t>Ruling - the gift of the oversight of the </a:t>
            </a:r>
            <a:r>
              <a:rPr lang="en-US" sz="2400" dirty="0" smtClean="0"/>
              <a:t>church</a:t>
            </a:r>
            <a:endParaRPr lang="en-US" sz="2400" u="sng" dirty="0" smtClean="0"/>
          </a:p>
          <a:p>
            <a:pPr marL="457200" indent="-457200" algn="l">
              <a:buAutoNum type="arabicPeriod"/>
            </a:pPr>
            <a:r>
              <a:rPr lang="en-US" sz="2600" b="1" dirty="0"/>
              <a:t>Mercy - the </a:t>
            </a:r>
            <a:r>
              <a:rPr lang="en-US" sz="2600" b="1" dirty="0" smtClean="0"/>
              <a:t>gift of pursuing the hurt to offer kindness</a:t>
            </a:r>
            <a:endParaRPr lang="en-US" sz="26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395812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r>
              <a:rPr lang="en-US" i="1" dirty="0" err="1"/>
              <a:t>Jhn</a:t>
            </a:r>
            <a:r>
              <a:rPr lang="en-US" i="1" dirty="0"/>
              <a:t> 13:34 A new commandment I give unto you, That ye love one another; as I have loved you, that ye also love one another. 35 By this shall all [men] know that ye are my disciples, if ye have love one to another.</a:t>
            </a:r>
            <a:r>
              <a:rPr lang="en-US" dirty="0" smtClean="0"/>
              <a:t> </a:t>
            </a: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88221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a:t>
            </a:r>
            <a:r>
              <a:rPr lang="en-US" sz="4000" b="1" dirty="0" smtClean="0"/>
              <a:t>#3</a:t>
            </a:r>
            <a:endParaRPr lang="en-US" sz="4000" b="1" dirty="0" smtClean="0"/>
          </a:p>
          <a:p>
            <a:pPr algn="l" fontAlgn="base"/>
            <a:r>
              <a:rPr lang="en-US" b="1" dirty="0" smtClean="0"/>
              <a:t>Christian </a:t>
            </a:r>
            <a:r>
              <a:rPr lang="en-US" b="1" dirty="0"/>
              <a:t>character exhibits </a:t>
            </a:r>
            <a:r>
              <a:rPr lang="en-US" b="1" dirty="0" smtClean="0"/>
              <a:t>self-denying preferential </a:t>
            </a:r>
            <a:r>
              <a:rPr lang="en-US" b="1" dirty="0"/>
              <a:t>treatment and empathy towards your church family</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80527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r>
              <a:rPr lang="en-US" dirty="0" smtClean="0"/>
              <a:t>IV. </a:t>
            </a:r>
            <a:r>
              <a:rPr lang="en-US" b="1" u="sng" dirty="0"/>
              <a:t>Our Attitude </a:t>
            </a:r>
            <a:r>
              <a:rPr lang="en-US" b="1" u="sng" dirty="0" smtClean="0"/>
              <a:t>of Stewardship</a:t>
            </a:r>
            <a:endParaRPr lang="en-US" i="1" u="sng" dirty="0" smtClean="0"/>
          </a:p>
          <a:p>
            <a:pPr algn="l"/>
            <a:r>
              <a:rPr lang="en-US" i="1" dirty="0"/>
              <a:t>11 Not slothful in business; fervent in spirit; serving the Lord; </a:t>
            </a:r>
            <a:r>
              <a:rPr lang="en-US" dirty="0" smtClean="0"/>
              <a:t> </a:t>
            </a:r>
          </a:p>
          <a:p>
            <a:pPr algn="l"/>
            <a:endParaRPr lang="en-US" u="sng" dirty="0"/>
          </a:p>
          <a:p>
            <a:pPr algn="l"/>
            <a:endParaRPr lang="en-US" u="sng" dirty="0" smtClean="0"/>
          </a:p>
          <a:p>
            <a:pPr algn="l"/>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689878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r>
              <a:rPr lang="en-US" i="1" dirty="0" err="1"/>
              <a:t>Luk</a:t>
            </a:r>
            <a:r>
              <a:rPr lang="en-US" i="1" dirty="0"/>
              <a:t> 16:10 He that is faithful in that which is least is faithful also in much: and he that is unjust in the least is unjust also in much. 11 If therefore ye have not been faithful in the unrighteous mammon, who will commit to your trust the true [riches]? 12 And if ye have not been faithful in that which is another man's, who shall give you that which is your own?</a:t>
            </a: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45346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a:t>
            </a:r>
            <a:r>
              <a:rPr lang="en-US" sz="4000" b="1" dirty="0" smtClean="0"/>
              <a:t>#4</a:t>
            </a:r>
            <a:endParaRPr lang="en-US" sz="4000" b="1" dirty="0" smtClean="0"/>
          </a:p>
          <a:p>
            <a:pPr algn="l" fontAlgn="base"/>
            <a:r>
              <a:rPr lang="en-US" b="1" dirty="0" smtClean="0"/>
              <a:t>Ministry </a:t>
            </a:r>
            <a:r>
              <a:rPr lang="en-US" b="1" dirty="0"/>
              <a:t>zeal is fueled by faithfulness to the message of the gospel</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2930345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normAutofit fontScale="77500" lnSpcReduction="20000"/>
          </a:bodyPr>
          <a:lstStyle/>
          <a:p>
            <a:pPr algn="l"/>
            <a:r>
              <a:rPr lang="en-US" i="1" dirty="0"/>
              <a:t>Act 18:24 And a certain Jew named Apollos, born at Alexandria, an eloquent man, [and] mighty in the scriptures, came to Ephesus. 25 This man was instructed in the way of the Lord; and being fervent in the spirit, he </a:t>
            </a:r>
            <a:r>
              <a:rPr lang="en-US" i="1" dirty="0" err="1"/>
              <a:t>spake</a:t>
            </a:r>
            <a:r>
              <a:rPr lang="en-US" i="1" dirty="0"/>
              <a:t> and taught diligently the things of the Lord, knowing only the baptism of John. 26 And he began to speak boldly in the synagogue: whom when Aquila and Priscilla had heard, they took him unto [them], and expounded unto him the way of God more perfectly. 27 And when he was disposed to pass into Achaia, the brethren wrote, exhorting the disciples to receive him: who, when he was come, helped them much which had believed through grace: 28 For he mightily convinced the Jews, [and that] </a:t>
            </a:r>
            <a:r>
              <a:rPr lang="en-US" i="1" dirty="0" err="1"/>
              <a:t>publickly</a:t>
            </a:r>
            <a:r>
              <a:rPr lang="en-US" i="1" dirty="0"/>
              <a:t>, shewing by the scriptures that Jesus was Christ.</a:t>
            </a:r>
            <a:endParaRPr lang="en-US" u="sng" dirty="0" smtClean="0"/>
          </a:p>
        </p:txBody>
      </p:sp>
    </p:spTree>
    <p:extLst>
      <p:ext uri="{BB962C8B-B14F-4D97-AF65-F5344CB8AC3E}">
        <p14:creationId xmlns:p14="http://schemas.microsoft.com/office/powerpoint/2010/main" val="43941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r>
              <a:rPr lang="en-US" dirty="0" smtClean="0"/>
              <a:t>IV. </a:t>
            </a:r>
            <a:r>
              <a:rPr lang="en-US" b="1" u="sng" dirty="0"/>
              <a:t>Our Attitude </a:t>
            </a:r>
            <a:r>
              <a:rPr lang="en-US" b="1" u="sng" dirty="0" smtClean="0"/>
              <a:t>of Faith</a:t>
            </a:r>
            <a:endParaRPr lang="en-US" i="1" u="sng" dirty="0" smtClean="0"/>
          </a:p>
          <a:p>
            <a:pPr algn="l"/>
            <a:r>
              <a:rPr lang="en-US" i="1" dirty="0"/>
              <a:t>12 Rejoicing in hope; patient in tribulation; continuing instant in prayer; </a:t>
            </a:r>
            <a:endParaRPr lang="en-US" u="sng" dirty="0"/>
          </a:p>
          <a:p>
            <a:pPr algn="l"/>
            <a:endParaRPr lang="en-US" u="sng" dirty="0" smtClean="0"/>
          </a:p>
          <a:p>
            <a:pPr algn="l"/>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334845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normAutofit/>
          </a:bodyPr>
          <a:lstStyle/>
          <a:p>
            <a:pPr algn="l"/>
            <a:r>
              <a:rPr lang="en-US" i="1" dirty="0"/>
              <a:t>Lam 3:24 The LORD [is] my portion, </a:t>
            </a:r>
            <a:r>
              <a:rPr lang="en-US" i="1" dirty="0" err="1"/>
              <a:t>saith</a:t>
            </a:r>
            <a:r>
              <a:rPr lang="en-US" i="1" dirty="0"/>
              <a:t> my soul; therefore will I hope in him. 25 The LORD [is] good unto them that wait for him, to the soul [that] </a:t>
            </a:r>
            <a:r>
              <a:rPr lang="en-US" i="1" dirty="0" err="1"/>
              <a:t>seeketh</a:t>
            </a:r>
            <a:r>
              <a:rPr lang="en-US" i="1" dirty="0"/>
              <a:t> him. 26 [It is] good that [a man] should both hope and quietly wait for the salvation of the LORD.</a:t>
            </a:r>
            <a:endParaRPr lang="en-US" u="sng" dirty="0" smtClean="0"/>
          </a:p>
        </p:txBody>
      </p:sp>
    </p:spTree>
    <p:extLst>
      <p:ext uri="{BB962C8B-B14F-4D97-AF65-F5344CB8AC3E}">
        <p14:creationId xmlns:p14="http://schemas.microsoft.com/office/powerpoint/2010/main" val="2622575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normAutofit/>
          </a:bodyPr>
          <a:lstStyle/>
          <a:p>
            <a:pPr algn="l"/>
            <a:r>
              <a:rPr lang="en-US" i="1" dirty="0" smtClean="0"/>
              <a:t>Rom 15:4 </a:t>
            </a:r>
            <a:r>
              <a:rPr lang="en-US" i="1" dirty="0"/>
              <a:t>For whatsoever things were written aforetime were written for our learning, that we through patience and comfort of the scriptures might have hope.</a:t>
            </a:r>
            <a:endParaRPr lang="en-US" u="sng" dirty="0" smtClean="0"/>
          </a:p>
        </p:txBody>
      </p:sp>
    </p:spTree>
    <p:extLst>
      <p:ext uri="{BB962C8B-B14F-4D97-AF65-F5344CB8AC3E}">
        <p14:creationId xmlns:p14="http://schemas.microsoft.com/office/powerpoint/2010/main" val="275406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a:t>
            </a:r>
            <a:r>
              <a:rPr lang="en-US" sz="4000" b="1" dirty="0" smtClean="0"/>
              <a:t>#5</a:t>
            </a:r>
            <a:endParaRPr lang="en-US" sz="4000" b="1" dirty="0" smtClean="0"/>
          </a:p>
          <a:p>
            <a:pPr algn="l" fontAlgn="base"/>
            <a:r>
              <a:rPr lang="en-US" b="1" dirty="0"/>
              <a:t>Faith is not complete until it is comprised of </a:t>
            </a:r>
            <a:r>
              <a:rPr lang="en-US" b="1" dirty="0" smtClean="0"/>
              <a:t>hopefulness, </a:t>
            </a:r>
            <a:r>
              <a:rPr lang="en-US" b="1" dirty="0"/>
              <a:t>patience and prayer</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219480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endParaRPr lang="en-US" sz="4000" b="1" dirty="0"/>
          </a:p>
          <a:p>
            <a:pPr algn="l"/>
            <a:endParaRPr lang="en-US" sz="4000" b="1" dirty="0" smtClean="0"/>
          </a:p>
          <a:p>
            <a:pPr algn="l"/>
            <a:r>
              <a:rPr lang="en-US" sz="4400" b="1" u="sng" dirty="0"/>
              <a:t>The Gospel in Practice: </a:t>
            </a:r>
            <a:endParaRPr lang="en-US" sz="4400" b="1" u="sng" dirty="0" smtClean="0"/>
          </a:p>
          <a:p>
            <a:pPr algn="l"/>
            <a:r>
              <a:rPr lang="en-US" sz="4400" b="1" u="sng" dirty="0" smtClean="0"/>
              <a:t>Authentic Christian Character</a:t>
            </a:r>
          </a:p>
          <a:p>
            <a:pPr algn="l"/>
            <a:r>
              <a:rPr lang="en-US" b="1" u="sng" dirty="0" smtClean="0"/>
              <a:t>Romans 12:9-16</a:t>
            </a:r>
            <a:r>
              <a:rPr lang="en-US" dirty="0"/>
              <a:t/>
            </a:r>
            <a:br>
              <a:rPr lang="en-US" dirty="0"/>
            </a:br>
            <a:endParaRPr lang="en-US" sz="3200" b="1" dirty="0"/>
          </a:p>
        </p:txBody>
      </p:sp>
    </p:spTree>
    <p:extLst>
      <p:ext uri="{BB962C8B-B14F-4D97-AF65-F5344CB8AC3E}">
        <p14:creationId xmlns:p14="http://schemas.microsoft.com/office/powerpoint/2010/main" val="2277034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r>
              <a:rPr lang="en-US" dirty="0" smtClean="0"/>
              <a:t>VI. </a:t>
            </a:r>
            <a:r>
              <a:rPr lang="en-US" b="1" u="sng" dirty="0"/>
              <a:t>Our Attitude </a:t>
            </a:r>
            <a:r>
              <a:rPr lang="en-US" b="1" u="sng" dirty="0" smtClean="0"/>
              <a:t>in Ministry</a:t>
            </a:r>
            <a:endParaRPr lang="en-US" i="1" u="sng" dirty="0" smtClean="0"/>
          </a:p>
          <a:p>
            <a:pPr algn="l"/>
            <a:r>
              <a:rPr lang="en-US" dirty="0" smtClean="0"/>
              <a:t>	</a:t>
            </a:r>
            <a:r>
              <a:rPr lang="en-US" u="sng" dirty="0" smtClean="0"/>
              <a:t>A) Sacrifice</a:t>
            </a:r>
          </a:p>
          <a:p>
            <a:pPr algn="l"/>
            <a:r>
              <a:rPr lang="en-US" i="1" dirty="0"/>
              <a:t>12 Rejoicing in hope; patient in tribulation; continuing instant in prayer; </a:t>
            </a:r>
            <a:endParaRPr lang="en-US" i="1" dirty="0" smtClean="0"/>
          </a:p>
          <a:p>
            <a:pPr algn="l"/>
            <a:endParaRPr lang="en-US" u="sng" dirty="0"/>
          </a:p>
          <a:p>
            <a:pPr algn="l"/>
            <a:endParaRPr lang="en-US" u="sng" dirty="0" smtClean="0"/>
          </a:p>
          <a:p>
            <a:pPr algn="l"/>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4091622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normAutofit fontScale="92500" lnSpcReduction="10000"/>
          </a:bodyPr>
          <a:lstStyle/>
          <a:p>
            <a:pPr algn="l"/>
            <a:r>
              <a:rPr lang="en-US" i="1" dirty="0"/>
              <a:t>Act 2:41 Then they that gladly received his word were baptized: and the same day there were added [unto them] about three thousand souls. 42 And they continued </a:t>
            </a:r>
            <a:r>
              <a:rPr lang="en-US" i="1" dirty="0" err="1"/>
              <a:t>stedfastly</a:t>
            </a:r>
            <a:r>
              <a:rPr lang="en-US" i="1" dirty="0"/>
              <a:t> in the apostles' doctrine and fellowship, and in breaking of bread, and in prayers. 43 And fear came upon every soul: and many wonders and signs were done by the apostles. 44 And all that believed were together, and had all things common; 45 And sold their possessions and goods, and parted them to all [men], as every man had need.</a:t>
            </a:r>
            <a:endParaRPr lang="en-US" u="sng" dirty="0" smtClean="0"/>
          </a:p>
        </p:txBody>
      </p:sp>
    </p:spTree>
    <p:extLst>
      <p:ext uri="{BB962C8B-B14F-4D97-AF65-F5344CB8AC3E}">
        <p14:creationId xmlns:p14="http://schemas.microsoft.com/office/powerpoint/2010/main" val="1794012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endParaRPr lang="en-US" dirty="0" smtClean="0"/>
          </a:p>
          <a:p>
            <a:pPr algn="l"/>
            <a:r>
              <a:rPr lang="en-US" dirty="0" smtClean="0"/>
              <a:t>VI. </a:t>
            </a:r>
            <a:r>
              <a:rPr lang="en-US" b="1" u="sng" dirty="0"/>
              <a:t>Our Attitude </a:t>
            </a:r>
            <a:r>
              <a:rPr lang="en-US" b="1" u="sng" dirty="0" smtClean="0"/>
              <a:t>in Ministry</a:t>
            </a:r>
            <a:endParaRPr lang="en-US" i="1" u="sng" dirty="0" smtClean="0"/>
          </a:p>
          <a:p>
            <a:pPr algn="l"/>
            <a:r>
              <a:rPr lang="en-US" dirty="0" smtClean="0"/>
              <a:t>	</a:t>
            </a:r>
            <a:r>
              <a:rPr lang="en-US" u="sng" dirty="0" smtClean="0"/>
              <a:t>A) Sacrifice</a:t>
            </a:r>
          </a:p>
          <a:p>
            <a:pPr algn="l"/>
            <a:r>
              <a:rPr lang="en-US" dirty="0"/>
              <a:t>	</a:t>
            </a:r>
            <a:r>
              <a:rPr lang="en-US" u="sng" dirty="0"/>
              <a:t>B) Satisfied</a:t>
            </a:r>
          </a:p>
          <a:p>
            <a:pPr algn="l"/>
            <a:r>
              <a:rPr lang="en-US" i="1" dirty="0"/>
              <a:t>14 Bless them which persecute you: bless, and curse not. </a:t>
            </a:r>
            <a:endParaRPr lang="en-US" u="sng" dirty="0"/>
          </a:p>
          <a:p>
            <a:pPr algn="l"/>
            <a:endParaRPr lang="en-US" u="sng" dirty="0" smtClean="0"/>
          </a:p>
          <a:p>
            <a:pPr algn="l"/>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64490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endParaRPr lang="en-US" dirty="0" smtClean="0"/>
          </a:p>
          <a:p>
            <a:pPr algn="l"/>
            <a:r>
              <a:rPr lang="en-US" dirty="0" smtClean="0"/>
              <a:t>VI. </a:t>
            </a:r>
            <a:r>
              <a:rPr lang="en-US" b="1" u="sng" dirty="0"/>
              <a:t>Our Attitude </a:t>
            </a:r>
            <a:r>
              <a:rPr lang="en-US" b="1" u="sng" dirty="0" smtClean="0"/>
              <a:t>in Ministry</a:t>
            </a:r>
            <a:endParaRPr lang="en-US" i="1" u="sng" dirty="0" smtClean="0"/>
          </a:p>
          <a:p>
            <a:pPr algn="l"/>
            <a:r>
              <a:rPr lang="en-US" dirty="0" smtClean="0"/>
              <a:t>	</a:t>
            </a:r>
            <a:r>
              <a:rPr lang="en-US" u="sng" dirty="0" smtClean="0"/>
              <a:t>A) Sacrifice</a:t>
            </a:r>
          </a:p>
          <a:p>
            <a:pPr algn="l"/>
            <a:r>
              <a:rPr lang="en-US" dirty="0"/>
              <a:t>	</a:t>
            </a:r>
            <a:r>
              <a:rPr lang="en-US" u="sng" dirty="0"/>
              <a:t>B) Satisfied</a:t>
            </a:r>
          </a:p>
          <a:p>
            <a:pPr algn="l"/>
            <a:r>
              <a:rPr lang="en-US" dirty="0" smtClean="0"/>
              <a:t>	</a:t>
            </a:r>
            <a:r>
              <a:rPr lang="en-US" u="sng" dirty="0" smtClean="0"/>
              <a:t>C) Sympathetic</a:t>
            </a:r>
          </a:p>
          <a:p>
            <a:pPr algn="l"/>
            <a:r>
              <a:rPr lang="en-US" i="1" dirty="0"/>
              <a:t>15 Rejoice with them that do rejoice, and weep with them that weep. </a:t>
            </a: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751582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normAutofit fontScale="92500" lnSpcReduction="20000"/>
          </a:bodyPr>
          <a:lstStyle/>
          <a:p>
            <a:pPr algn="l"/>
            <a:endParaRPr lang="en-US" dirty="0" smtClean="0"/>
          </a:p>
          <a:p>
            <a:pPr algn="l"/>
            <a:r>
              <a:rPr lang="en-US" dirty="0" smtClean="0"/>
              <a:t>VI. </a:t>
            </a:r>
            <a:r>
              <a:rPr lang="en-US" b="1" u="sng" dirty="0"/>
              <a:t>Our Attitude </a:t>
            </a:r>
            <a:r>
              <a:rPr lang="en-US" b="1" u="sng" dirty="0" smtClean="0"/>
              <a:t>in Ministry</a:t>
            </a:r>
            <a:endParaRPr lang="en-US" i="1" u="sng" dirty="0" smtClean="0"/>
          </a:p>
          <a:p>
            <a:pPr algn="l"/>
            <a:r>
              <a:rPr lang="en-US" dirty="0" smtClean="0"/>
              <a:t>	</a:t>
            </a:r>
            <a:r>
              <a:rPr lang="en-US" u="sng" dirty="0" smtClean="0"/>
              <a:t>A) Sacrifice</a:t>
            </a:r>
          </a:p>
          <a:p>
            <a:pPr algn="l"/>
            <a:r>
              <a:rPr lang="en-US" dirty="0"/>
              <a:t>	</a:t>
            </a:r>
            <a:r>
              <a:rPr lang="en-US" u="sng" dirty="0"/>
              <a:t>B) Satisfied</a:t>
            </a:r>
          </a:p>
          <a:p>
            <a:pPr algn="l"/>
            <a:r>
              <a:rPr lang="en-US" dirty="0" smtClean="0"/>
              <a:t>	</a:t>
            </a:r>
            <a:r>
              <a:rPr lang="en-US" u="sng" dirty="0" smtClean="0"/>
              <a:t>C) Sympathetic</a:t>
            </a:r>
          </a:p>
          <a:p>
            <a:pPr lvl="1" algn="l"/>
            <a:r>
              <a:rPr lang="en-US" dirty="0" smtClean="0"/>
              <a:t>	</a:t>
            </a:r>
            <a:r>
              <a:rPr lang="en-US" u="sng" dirty="0" smtClean="0"/>
              <a:t>D) Single-minded</a:t>
            </a:r>
          </a:p>
          <a:p>
            <a:pPr lvl="1" algn="l"/>
            <a:r>
              <a:rPr lang="en-US" i="1" dirty="0"/>
              <a:t>16 [Be] of the same mind one toward another. Mind not high things, but condescend to men of low estate. Be not wise in your own conceits.</a:t>
            </a:r>
            <a:endParaRPr lang="en-US" u="sng" dirty="0" smtClean="0"/>
          </a:p>
          <a:p>
            <a:pPr marL="914400" lvl="1"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82193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marL="571500" indent="-571500" algn="l">
              <a:buAutoNum type="romanUcPeriod"/>
            </a:pPr>
            <a:r>
              <a:rPr lang="en-US" b="1" u="sng" dirty="0" smtClean="0"/>
              <a:t>Our </a:t>
            </a:r>
            <a:r>
              <a:rPr lang="en-US" b="1" u="sng" dirty="0"/>
              <a:t>Attitude </a:t>
            </a:r>
            <a:r>
              <a:rPr lang="en-US" b="1" u="sng" dirty="0" smtClean="0"/>
              <a:t>Towards Love</a:t>
            </a:r>
          </a:p>
          <a:p>
            <a:pPr algn="l"/>
            <a:r>
              <a:rPr lang="en-US" i="1" dirty="0"/>
              <a:t>Rom 12:9 [Let] love be without dissimulation</a:t>
            </a:r>
            <a:r>
              <a:rPr lang="en-US" i="1" dirty="0" smtClean="0"/>
              <a:t>.</a:t>
            </a:r>
          </a:p>
          <a:p>
            <a:pPr algn="l"/>
            <a:endParaRPr lang="en-US" i="1" dirty="0"/>
          </a:p>
          <a:p>
            <a:pPr algn="l"/>
            <a:endParaRPr lang="en-US" i="1" dirty="0" smtClean="0"/>
          </a:p>
          <a:p>
            <a:pPr algn="l"/>
            <a:r>
              <a:rPr lang="en-US" dirty="0" smtClean="0"/>
              <a:t> </a:t>
            </a: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48846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r>
              <a:rPr lang="en-US" i="1" dirty="0"/>
              <a:t>1 John 3:18 My little children, let us not love in word, neither in tongue; but in deed and in truth. 19 And hereby we know that we are of the truth, and shall assure our hearts before him. 20 For if our heart condemn us, God is greater than our heart, and </a:t>
            </a:r>
            <a:r>
              <a:rPr lang="en-US" i="1" dirty="0" err="1"/>
              <a:t>knoweth</a:t>
            </a:r>
            <a:r>
              <a:rPr lang="en-US" i="1" dirty="0"/>
              <a:t> all things.</a:t>
            </a:r>
            <a:r>
              <a:rPr lang="en-US" dirty="0" smtClean="0"/>
              <a:t> </a:t>
            </a: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35122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r>
              <a:rPr lang="en-US" i="1" dirty="0"/>
              <a:t>1 Peter 1:22 Seeing ye have purified your souls in obeying the truth through the Spirit unto unfeigned </a:t>
            </a:r>
            <a:r>
              <a:rPr lang="en-US" b="1" i="1" dirty="0"/>
              <a:t>(without dissimulation - honestly)</a:t>
            </a:r>
            <a:r>
              <a:rPr lang="en-US" i="1" dirty="0"/>
              <a:t> love of the brethren, [see that ye] love one another with a pure heart fervently:</a:t>
            </a: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46949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#1</a:t>
            </a:r>
          </a:p>
          <a:p>
            <a:pPr algn="l" fontAlgn="base"/>
            <a:r>
              <a:rPr lang="en-US" b="1" dirty="0" smtClean="0"/>
              <a:t>An </a:t>
            </a:r>
            <a:r>
              <a:rPr lang="en-US" b="1" dirty="0"/>
              <a:t>inauthentic love will spoil your ministry and ultimately disconnect you from God’s people</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82616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r>
              <a:rPr lang="en-US" dirty="0" smtClean="0"/>
              <a:t>II. </a:t>
            </a:r>
            <a:r>
              <a:rPr lang="en-US" b="1" u="sng" dirty="0"/>
              <a:t>Our Attitude Toward Good &amp; Evil</a:t>
            </a:r>
            <a:endParaRPr lang="en-US" i="1" u="sng" dirty="0" smtClean="0"/>
          </a:p>
          <a:p>
            <a:pPr algn="l"/>
            <a:r>
              <a:rPr lang="en-US" i="1" dirty="0"/>
              <a:t>Abhor that which is evil; cleave to that which is good. </a:t>
            </a:r>
            <a:endParaRPr lang="en-US" i="1" dirty="0"/>
          </a:p>
          <a:p>
            <a:pPr algn="l"/>
            <a:endParaRPr lang="en-US" i="1" dirty="0" smtClean="0"/>
          </a:p>
          <a:p>
            <a:pPr algn="l"/>
            <a:r>
              <a:rPr lang="en-US" dirty="0" smtClean="0"/>
              <a:t> </a:t>
            </a: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88595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a:t>
            </a:r>
            <a:r>
              <a:rPr lang="en-US" sz="4000" b="1" dirty="0" smtClean="0"/>
              <a:t>#2</a:t>
            </a:r>
            <a:endParaRPr lang="en-US" sz="4000" b="1" dirty="0" smtClean="0"/>
          </a:p>
          <a:p>
            <a:pPr algn="l" fontAlgn="base"/>
            <a:r>
              <a:rPr lang="en-US" b="1" dirty="0" smtClean="0"/>
              <a:t>Hating </a:t>
            </a:r>
            <a:r>
              <a:rPr lang="en-US" b="1" dirty="0"/>
              <a:t>evil is meaningless if you aren’t willing to join yourself to righteousness</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211252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r>
              <a:rPr lang="en-US" dirty="0" smtClean="0"/>
              <a:t>III. </a:t>
            </a:r>
            <a:r>
              <a:rPr lang="en-US" b="1" u="sng" dirty="0"/>
              <a:t>Our Attitude Toward Good &amp; Evil</a:t>
            </a:r>
            <a:endParaRPr lang="en-US" i="1" u="sng" dirty="0" smtClean="0"/>
          </a:p>
          <a:p>
            <a:pPr algn="l"/>
            <a:r>
              <a:rPr lang="en-US" i="1" dirty="0"/>
              <a:t>10 [Be] </a:t>
            </a:r>
            <a:r>
              <a:rPr lang="en-US" i="1" u="sng" dirty="0"/>
              <a:t>kindly </a:t>
            </a:r>
            <a:r>
              <a:rPr lang="en-US" i="1" u="sng" dirty="0" err="1"/>
              <a:t>affectioned</a:t>
            </a:r>
            <a:r>
              <a:rPr lang="en-US" i="1" u="sng" dirty="0"/>
              <a:t> one to another</a:t>
            </a:r>
            <a:r>
              <a:rPr lang="en-US" i="1" dirty="0"/>
              <a:t> with brotherly love; in </a:t>
            </a:r>
            <a:r>
              <a:rPr lang="en-US" i="1" dirty="0" err="1"/>
              <a:t>honour</a:t>
            </a:r>
            <a:r>
              <a:rPr lang="en-US" i="1" dirty="0"/>
              <a:t> preferring one another; </a:t>
            </a:r>
            <a:endParaRPr lang="en-US" i="1" dirty="0" smtClean="0"/>
          </a:p>
          <a:p>
            <a:pPr algn="l"/>
            <a:r>
              <a:rPr lang="en-US" dirty="0" smtClean="0"/>
              <a:t> </a:t>
            </a: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663555813"/>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6408</TotalTime>
  <Words>851</Words>
  <Application>Microsoft Office PowerPoint</Application>
  <PresentationFormat>On-screen Show (16:9)</PresentationFormat>
  <Paragraphs>114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Brandon Briscoe</cp:lastModifiedBy>
  <cp:revision>244</cp:revision>
  <dcterms:created xsi:type="dcterms:W3CDTF">2014-03-26T14:03:34Z</dcterms:created>
  <dcterms:modified xsi:type="dcterms:W3CDTF">2018-02-11T14:14:24Z</dcterms:modified>
</cp:coreProperties>
</file>