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21" r:id="rId3"/>
    <p:sldId id="292" r:id="rId4"/>
    <p:sldId id="258" r:id="rId5"/>
    <p:sldId id="289" r:id="rId6"/>
    <p:sldId id="322" r:id="rId7"/>
    <p:sldId id="309" r:id="rId8"/>
    <p:sldId id="310" r:id="rId9"/>
    <p:sldId id="311" r:id="rId10"/>
    <p:sldId id="312" r:id="rId11"/>
    <p:sldId id="313" r:id="rId12"/>
    <p:sldId id="314" r:id="rId13"/>
    <p:sldId id="315" r:id="rId14"/>
    <p:sldId id="316" r:id="rId15"/>
    <p:sldId id="317" r:id="rId16"/>
    <p:sldId id="318" r:id="rId17"/>
    <p:sldId id="319" r:id="rId18"/>
    <p:sldId id="320"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61" d="100"/>
          <a:sy n="61" d="100"/>
        </p:scale>
        <p:origin x="882" y="9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1/7/2017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2400" b="1" i="1" dirty="0" smtClean="0"/>
              <a:t>2:23 </a:t>
            </a:r>
            <a:r>
              <a:rPr lang="en-US" sz="2400" i="1" dirty="0"/>
              <a:t>Thou that </a:t>
            </a:r>
            <a:r>
              <a:rPr lang="en-US" sz="2400" i="1" dirty="0" err="1"/>
              <a:t>makest</a:t>
            </a:r>
            <a:r>
              <a:rPr lang="en-US" sz="2400" i="1" dirty="0"/>
              <a:t> thy boast of the law, through breaking the law </a:t>
            </a:r>
            <a:r>
              <a:rPr lang="en-US" sz="2400" i="1" dirty="0" err="1"/>
              <a:t>dishonourest</a:t>
            </a:r>
            <a:r>
              <a:rPr lang="en-US" sz="2400" i="1" dirty="0"/>
              <a:t> thou God? </a:t>
            </a:r>
            <a:r>
              <a:rPr lang="en-US" sz="2400" b="1" i="1" dirty="0" smtClean="0"/>
              <a:t>24 </a:t>
            </a:r>
            <a:r>
              <a:rPr lang="en-US" sz="2400" i="1" dirty="0" smtClean="0"/>
              <a:t>For </a:t>
            </a:r>
            <a:r>
              <a:rPr lang="en-US" sz="2400" i="1" dirty="0"/>
              <a:t>the name of God is blasphemed among the Gentiles through you, as it is written</a:t>
            </a:r>
            <a:r>
              <a:rPr lang="en-US" sz="2400" i="1" dirty="0" smtClean="0"/>
              <a:t>. </a:t>
            </a:r>
            <a:r>
              <a:rPr lang="en-US" sz="2400" b="1" i="1" dirty="0"/>
              <a:t>25 </a:t>
            </a:r>
            <a:r>
              <a:rPr lang="en-US" sz="2400" i="1" u="sng" dirty="0"/>
              <a:t>For circumcision verily </a:t>
            </a:r>
            <a:r>
              <a:rPr lang="en-US" sz="2400" i="1" u="sng" dirty="0" err="1"/>
              <a:t>profiteth</a:t>
            </a:r>
            <a:r>
              <a:rPr lang="en-US" sz="2400" i="1" u="sng" dirty="0"/>
              <a:t>, if thou keep the law</a:t>
            </a:r>
            <a:r>
              <a:rPr lang="en-US" sz="2400" dirty="0"/>
              <a:t> (if you are an obedient follower)</a:t>
            </a:r>
            <a:r>
              <a:rPr lang="en-US" sz="2400" i="1" dirty="0"/>
              <a:t>: but if thou be a breaker of the law, thy circumcision is made </a:t>
            </a:r>
            <a:r>
              <a:rPr lang="en-US" sz="2400" i="1" dirty="0" smtClean="0"/>
              <a:t>uncircumcision.</a:t>
            </a:r>
            <a:r>
              <a:rPr lang="en-US" sz="2400" dirty="0" smtClean="0"/>
              <a:t> </a:t>
            </a:r>
            <a:r>
              <a:rPr lang="en-US" sz="2400" b="1" i="1" dirty="0" smtClean="0"/>
              <a:t>26 </a:t>
            </a:r>
            <a:r>
              <a:rPr lang="en-US" sz="2400" i="1" dirty="0"/>
              <a:t>Therefore if the uncircumcision keep the righteousness of the law, shall not his uncircumcision be counted for </a:t>
            </a:r>
            <a:r>
              <a:rPr lang="en-US" sz="2400" i="1" dirty="0" smtClean="0"/>
              <a:t>circumcision?</a:t>
            </a:r>
            <a:r>
              <a:rPr lang="en-US" sz="2400" dirty="0" smtClean="0"/>
              <a:t> </a:t>
            </a:r>
            <a:endParaRPr lang="en-US" sz="2400" dirty="0"/>
          </a:p>
        </p:txBody>
      </p:sp>
    </p:spTree>
    <p:extLst>
      <p:ext uri="{BB962C8B-B14F-4D97-AF65-F5344CB8AC3E}">
        <p14:creationId xmlns:p14="http://schemas.microsoft.com/office/powerpoint/2010/main" val="174003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KEY </a:t>
            </a:r>
            <a:r>
              <a:rPr lang="en-US" sz="4000" b="1" dirty="0" smtClean="0"/>
              <a:t>POINT</a:t>
            </a:r>
            <a:endParaRPr lang="en-US" sz="4000" b="1" dirty="0" smtClean="0"/>
          </a:p>
          <a:p>
            <a:pPr algn="l"/>
            <a:r>
              <a:rPr lang="en-US" b="1" dirty="0" smtClean="0"/>
              <a:t>If </a:t>
            </a:r>
            <a:r>
              <a:rPr lang="en-US" b="1" dirty="0"/>
              <a:t>you have God’s Words and you don’t obey them or handle them rightly then you are wasting God’s mission.</a:t>
            </a:r>
            <a:endParaRPr lang="en-US" b="1" dirty="0"/>
          </a:p>
        </p:txBody>
      </p:sp>
    </p:spTree>
    <p:extLst>
      <p:ext uri="{BB962C8B-B14F-4D97-AF65-F5344CB8AC3E}">
        <p14:creationId xmlns:p14="http://schemas.microsoft.com/office/powerpoint/2010/main" val="63569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94632"/>
            <a:ext cx="8211824" cy="3255740"/>
          </a:xfrm>
        </p:spPr>
        <p:txBody>
          <a:bodyPr>
            <a:noAutofit/>
          </a:bodyPr>
          <a:lstStyle/>
          <a:p>
            <a:pPr algn="l"/>
            <a:r>
              <a:rPr lang="en-US" sz="2400" b="1" i="1" dirty="0" smtClean="0"/>
              <a:t>Romans3:3 </a:t>
            </a:r>
            <a:r>
              <a:rPr lang="en-US" sz="2400" i="1" dirty="0"/>
              <a:t>For what if some did not believe? shall their unbelief make the faith of God without effect</a:t>
            </a:r>
            <a:r>
              <a:rPr lang="en-US" sz="2400" i="1" dirty="0" smtClean="0"/>
              <a:t>?</a:t>
            </a:r>
          </a:p>
          <a:p>
            <a:pPr algn="l"/>
            <a:endParaRPr lang="en-US" sz="2400" b="1" i="1" u="sng" dirty="0"/>
          </a:p>
          <a:p>
            <a:pPr algn="l"/>
            <a:r>
              <a:rPr lang="en-US" sz="2400" b="1" i="1" dirty="0" smtClean="0"/>
              <a:t>In other words, </a:t>
            </a:r>
            <a:r>
              <a:rPr lang="en-US" sz="2400" b="1" dirty="0" smtClean="0"/>
              <a:t>if </a:t>
            </a:r>
            <a:r>
              <a:rPr lang="en-US" sz="2400" b="1" dirty="0"/>
              <a:t>someone doesn’t believe </a:t>
            </a:r>
            <a:r>
              <a:rPr lang="en-US" sz="2400" b="1" dirty="0" smtClean="0"/>
              <a:t>the promises does that negate the promises?</a:t>
            </a:r>
            <a:endParaRPr lang="en-US" sz="2400" b="1" i="1" dirty="0" smtClean="0"/>
          </a:p>
          <a:p>
            <a:pPr algn="l"/>
            <a:endParaRPr lang="en-US" sz="2400" b="1" i="1" u="sng" dirty="0" smtClean="0"/>
          </a:p>
          <a:p>
            <a:pPr algn="l"/>
            <a:r>
              <a:rPr lang="en-US" sz="2400" b="1" i="1" u="sng" dirty="0" smtClean="0"/>
              <a:t>The Motive: Testing the surety of God’s Promises in the midst of insecurity</a:t>
            </a:r>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QUESTION #2</a:t>
            </a:r>
            <a:endParaRPr lang="en-US" sz="3200" dirty="0" smtClean="0"/>
          </a:p>
        </p:txBody>
      </p:sp>
    </p:spTree>
    <p:extLst>
      <p:ext uri="{BB962C8B-B14F-4D97-AF65-F5344CB8AC3E}">
        <p14:creationId xmlns:p14="http://schemas.microsoft.com/office/powerpoint/2010/main" val="342955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03130"/>
            <a:ext cx="8211824" cy="3231931"/>
          </a:xfrm>
        </p:spPr>
        <p:txBody>
          <a:bodyPr>
            <a:noAutofit/>
          </a:bodyPr>
          <a:lstStyle/>
          <a:p>
            <a:pPr algn="l"/>
            <a:r>
              <a:rPr lang="en-US" sz="2400" b="1" i="1" dirty="0"/>
              <a:t>4 God forbid: </a:t>
            </a:r>
            <a:r>
              <a:rPr lang="en-US" sz="2400" i="1" dirty="0"/>
              <a:t>yea, let God be true, but every man a liar; as it is written, </a:t>
            </a:r>
            <a:r>
              <a:rPr lang="en-US" sz="2400" i="1" u="sng" dirty="0"/>
              <a:t>That thou </a:t>
            </a:r>
            <a:r>
              <a:rPr lang="en-US" sz="2400" i="1" u="sng" dirty="0" err="1"/>
              <a:t>mightest</a:t>
            </a:r>
            <a:r>
              <a:rPr lang="en-US" sz="2400" i="1" u="sng" dirty="0"/>
              <a:t> be justified in thy sayings, and </a:t>
            </a:r>
            <a:r>
              <a:rPr lang="en-US" sz="2400" i="1" u="sng" dirty="0" err="1"/>
              <a:t>mightest</a:t>
            </a:r>
            <a:r>
              <a:rPr lang="en-US" sz="2400" i="1" u="sng" dirty="0"/>
              <a:t> overcome when thou art judged</a:t>
            </a:r>
            <a:r>
              <a:rPr lang="en-US" sz="2400" i="1" dirty="0" smtClean="0"/>
              <a:t>. (Psalm 51:4)</a:t>
            </a:r>
            <a:endParaRPr lang="en-US" sz="2400" b="1" i="1" dirty="0"/>
          </a:p>
          <a:p>
            <a:pPr algn="l"/>
            <a:endParaRPr lang="en-US" sz="2400" b="1" i="1" u="sng" dirty="0" smtClean="0"/>
          </a:p>
          <a:p>
            <a:pPr algn="l"/>
            <a:r>
              <a:rPr lang="en-US" sz="2400" b="1" i="1" u="sng" dirty="0" smtClean="0"/>
              <a:t>When Others Fail, God Can’t &amp; Won’t</a:t>
            </a:r>
          </a:p>
          <a:p>
            <a:pPr algn="l"/>
            <a:r>
              <a:rPr lang="en-US" i="1" dirty="0"/>
              <a:t>Psalm 89:34 My covenant will I not break, nor alter the thing that is gone out of my lips.</a:t>
            </a:r>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QUESTION #2/ Response</a:t>
            </a:r>
            <a:endParaRPr lang="en-US" sz="3200" dirty="0" smtClean="0"/>
          </a:p>
        </p:txBody>
      </p:sp>
    </p:spTree>
    <p:extLst>
      <p:ext uri="{BB962C8B-B14F-4D97-AF65-F5344CB8AC3E}">
        <p14:creationId xmlns:p14="http://schemas.microsoft.com/office/powerpoint/2010/main" val="94025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KEY </a:t>
            </a:r>
            <a:r>
              <a:rPr lang="en-US" sz="4000" b="1" dirty="0" smtClean="0"/>
              <a:t>POINT</a:t>
            </a:r>
            <a:endParaRPr lang="en-US" sz="4000" b="1" dirty="0" smtClean="0"/>
          </a:p>
          <a:p>
            <a:pPr algn="l"/>
            <a:r>
              <a:rPr lang="en-US" b="1" dirty="0"/>
              <a:t>When the promises and comforts of people fail us God’s Word is always true.</a:t>
            </a:r>
            <a:endParaRPr lang="en-US" b="1" dirty="0"/>
          </a:p>
        </p:txBody>
      </p:sp>
    </p:spTree>
    <p:extLst>
      <p:ext uri="{BB962C8B-B14F-4D97-AF65-F5344CB8AC3E}">
        <p14:creationId xmlns:p14="http://schemas.microsoft.com/office/powerpoint/2010/main" val="225193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KEY </a:t>
            </a:r>
            <a:r>
              <a:rPr lang="en-US" sz="4000" b="1" dirty="0" smtClean="0"/>
              <a:t>QUESTION</a:t>
            </a:r>
            <a:endParaRPr lang="en-US" sz="4000" b="1" dirty="0" smtClean="0"/>
          </a:p>
          <a:p>
            <a:pPr algn="l"/>
            <a:r>
              <a:rPr lang="en-US" b="1" dirty="0" smtClean="0"/>
              <a:t>Are </a:t>
            </a:r>
            <a:r>
              <a:rPr lang="en-US" b="1" dirty="0"/>
              <a:t>you failing to put your life in his hands because of fear</a:t>
            </a:r>
            <a:r>
              <a:rPr lang="en-US" b="1" dirty="0" smtClean="0"/>
              <a:t>?</a:t>
            </a:r>
          </a:p>
          <a:p>
            <a:pPr algn="l"/>
            <a:r>
              <a:rPr lang="en-US" b="1" dirty="0"/>
              <a:t>Which of God’s promises do you need to trust him for today? </a:t>
            </a:r>
            <a:endParaRPr lang="en-US" b="1" dirty="0"/>
          </a:p>
        </p:txBody>
      </p:sp>
    </p:spTree>
    <p:extLst>
      <p:ext uri="{BB962C8B-B14F-4D97-AF65-F5344CB8AC3E}">
        <p14:creationId xmlns:p14="http://schemas.microsoft.com/office/powerpoint/2010/main" val="369280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94632"/>
            <a:ext cx="8211824" cy="3255740"/>
          </a:xfrm>
        </p:spPr>
        <p:txBody>
          <a:bodyPr>
            <a:noAutofit/>
          </a:bodyPr>
          <a:lstStyle/>
          <a:p>
            <a:pPr algn="l"/>
            <a:r>
              <a:rPr lang="en-US" sz="2400" b="1" i="1" dirty="0" smtClean="0"/>
              <a:t>Romans3:3 </a:t>
            </a:r>
            <a:r>
              <a:rPr lang="en-US" sz="2400" b="1" i="1" dirty="0"/>
              <a:t>5 </a:t>
            </a:r>
            <a:r>
              <a:rPr lang="en-US" sz="2400" i="1" dirty="0"/>
              <a:t>But if our unrighteousness commend the righteousness of God, what shall we say? Is God unrighteous who taketh vengeance? (I speak as a man</a:t>
            </a:r>
            <a:r>
              <a:rPr lang="en-US" sz="2400" i="1" dirty="0" smtClean="0"/>
              <a:t>)</a:t>
            </a:r>
          </a:p>
          <a:p>
            <a:pPr algn="l"/>
            <a:endParaRPr lang="en-US" sz="2400" b="1" i="1" u="sng" dirty="0"/>
          </a:p>
          <a:p>
            <a:pPr algn="l"/>
            <a:r>
              <a:rPr lang="en-US" sz="2400" b="1" i="1" dirty="0" smtClean="0"/>
              <a:t>In other words, </a:t>
            </a:r>
            <a:r>
              <a:rPr lang="en-US" sz="2400" b="1" dirty="0" smtClean="0"/>
              <a:t>if someone sins, doesn’t that mean that God’s grace is on greater display.</a:t>
            </a:r>
            <a:endParaRPr lang="en-US" sz="2400" b="1" i="1" dirty="0" smtClean="0"/>
          </a:p>
          <a:p>
            <a:pPr algn="l"/>
            <a:endParaRPr lang="en-US" sz="2400" b="1" i="1" u="sng" dirty="0" smtClean="0"/>
          </a:p>
          <a:p>
            <a:pPr algn="l"/>
            <a:r>
              <a:rPr lang="en-US" sz="2400" b="1" i="1" u="sng" dirty="0" smtClean="0"/>
              <a:t>The Motive: Religious people just wanting to sin a bunch</a:t>
            </a:r>
            <a:endParaRPr lang="en-US" sz="2400" b="1" i="1" dirty="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QUESTION #3</a:t>
            </a:r>
            <a:endParaRPr lang="en-US" sz="3200" dirty="0" smtClean="0"/>
          </a:p>
        </p:txBody>
      </p:sp>
    </p:spTree>
    <p:extLst>
      <p:ext uri="{BB962C8B-B14F-4D97-AF65-F5344CB8AC3E}">
        <p14:creationId xmlns:p14="http://schemas.microsoft.com/office/powerpoint/2010/main" val="220143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03130"/>
            <a:ext cx="8211824" cy="3231931"/>
          </a:xfrm>
        </p:spPr>
        <p:txBody>
          <a:bodyPr>
            <a:noAutofit/>
          </a:bodyPr>
          <a:lstStyle/>
          <a:p>
            <a:pPr algn="l"/>
            <a:r>
              <a:rPr lang="en-US" sz="2000" b="1" i="1" dirty="0" smtClean="0"/>
              <a:t>Romans 3:6 </a:t>
            </a:r>
            <a:r>
              <a:rPr lang="en-US" sz="2000" b="1" i="1" u="sng" dirty="0"/>
              <a:t>God forbid: </a:t>
            </a:r>
            <a:r>
              <a:rPr lang="en-US" sz="2000" i="1" dirty="0"/>
              <a:t>for then how shall God judge the world</a:t>
            </a:r>
            <a:r>
              <a:rPr lang="en-US" sz="2000" i="1" dirty="0" smtClean="0"/>
              <a:t>? </a:t>
            </a:r>
            <a:r>
              <a:rPr lang="en-US" sz="2000" b="1" i="1" dirty="0"/>
              <a:t>7 </a:t>
            </a:r>
            <a:r>
              <a:rPr lang="en-US" sz="2000" i="1" dirty="0"/>
              <a:t>For if the truth of God hath more abounded through my lie unto his glory; why yet am I also judged as a </a:t>
            </a:r>
            <a:r>
              <a:rPr lang="en-US" sz="2000" i="1" dirty="0" smtClean="0"/>
              <a:t>sinner?</a:t>
            </a:r>
            <a:r>
              <a:rPr lang="en-US" sz="2000" dirty="0" smtClean="0"/>
              <a:t> </a:t>
            </a:r>
            <a:r>
              <a:rPr lang="en-US" sz="2000" b="1" i="1" dirty="0" smtClean="0"/>
              <a:t>8 </a:t>
            </a:r>
            <a:r>
              <a:rPr lang="en-US" sz="2000" i="1" dirty="0"/>
              <a:t>And not rather, (as we be slanderously reported, and as some affirm that we say,) Let us do evil, that good may come? whose damnation is just</a:t>
            </a:r>
            <a:r>
              <a:rPr lang="en-US" sz="2000" i="1" dirty="0" smtClean="0"/>
              <a:t>.</a:t>
            </a:r>
          </a:p>
          <a:p>
            <a:pPr algn="l"/>
            <a:endParaRPr lang="en-US" sz="2400" b="1" i="1" u="sng" dirty="0" smtClean="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QUESTION #3/ Response</a:t>
            </a:r>
            <a:endParaRPr lang="en-US" sz="3200" dirty="0" smtClean="0"/>
          </a:p>
        </p:txBody>
      </p:sp>
    </p:spTree>
    <p:extLst>
      <p:ext uri="{BB962C8B-B14F-4D97-AF65-F5344CB8AC3E}">
        <p14:creationId xmlns:p14="http://schemas.microsoft.com/office/powerpoint/2010/main" val="2399431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911569"/>
            <a:ext cx="8211824" cy="3231931"/>
          </a:xfrm>
        </p:spPr>
        <p:txBody>
          <a:bodyPr>
            <a:noAutofit/>
          </a:bodyPr>
          <a:lstStyle/>
          <a:p>
            <a:pPr algn="l"/>
            <a:r>
              <a:rPr lang="en-US" sz="2400" b="1" i="1" u="sng" dirty="0" smtClean="0"/>
              <a:t>Don’t Tempt the Living God With Your Vulgarity</a:t>
            </a:r>
            <a:endParaRPr lang="en-US" sz="2400" i="1" u="sng" dirty="0" smtClean="0"/>
          </a:p>
          <a:p>
            <a:pPr algn="l"/>
            <a:r>
              <a:rPr lang="en-US" sz="2000" i="1" dirty="0"/>
              <a:t>1 </a:t>
            </a:r>
            <a:r>
              <a:rPr lang="en-US" sz="2000" i="1" dirty="0" err="1"/>
              <a:t>Cor</a:t>
            </a:r>
            <a:r>
              <a:rPr lang="en-US" sz="2000" i="1" dirty="0"/>
              <a:t> 10:5 But with many of them God was not well pleased: for they were overthrown in the </a:t>
            </a:r>
            <a:r>
              <a:rPr lang="en-US" sz="2000" i="1" dirty="0" smtClean="0"/>
              <a:t>wilderness.</a:t>
            </a:r>
            <a:r>
              <a:rPr lang="en-US" sz="2000" dirty="0" smtClean="0"/>
              <a:t> </a:t>
            </a:r>
            <a:r>
              <a:rPr lang="en-US" sz="2000" i="1" dirty="0" smtClean="0"/>
              <a:t>6 </a:t>
            </a:r>
            <a:r>
              <a:rPr lang="en-US" sz="2000" i="1" dirty="0"/>
              <a:t>Now these things were our examples, to the intent we should not lust after evil things, as they also </a:t>
            </a:r>
            <a:r>
              <a:rPr lang="en-US" sz="2000" i="1" dirty="0" smtClean="0"/>
              <a:t>lusted.</a:t>
            </a:r>
            <a:r>
              <a:rPr lang="en-US" sz="2000" dirty="0" smtClean="0"/>
              <a:t> </a:t>
            </a:r>
            <a:r>
              <a:rPr lang="en-US" sz="2000" i="1" dirty="0" smtClean="0"/>
              <a:t>7 </a:t>
            </a:r>
            <a:r>
              <a:rPr lang="en-US" sz="2000" i="1" dirty="0"/>
              <a:t>Neither be ye idolaters, as were some of them; as it is written, The people sat down to eat and drink, and rose up to play.</a:t>
            </a:r>
            <a:endParaRPr lang="en-US" sz="2000" dirty="0"/>
          </a:p>
          <a:p>
            <a:pPr algn="l"/>
            <a:r>
              <a:rPr lang="en-US" sz="2000" i="1" dirty="0"/>
              <a:t>8 Neither let us commit fornication, as some of them committed, and fell in one day three and twenty </a:t>
            </a:r>
            <a:r>
              <a:rPr lang="en-US" sz="2000" i="1" dirty="0" smtClean="0"/>
              <a:t>thousand.</a:t>
            </a:r>
            <a:r>
              <a:rPr lang="en-US" sz="2000" dirty="0" smtClean="0"/>
              <a:t> </a:t>
            </a:r>
            <a:r>
              <a:rPr lang="en-US" sz="2000" i="1" dirty="0" smtClean="0"/>
              <a:t>9 </a:t>
            </a:r>
            <a:r>
              <a:rPr lang="en-US" sz="2000" i="1" dirty="0"/>
              <a:t>Neither let us tempt Christ, as some of them also tempted, and were destroyed of serpents.</a:t>
            </a:r>
            <a:endParaRPr lang="en-US" sz="2000" dirty="0"/>
          </a:p>
          <a:p>
            <a:r>
              <a:rPr lang="en-US" sz="2400" dirty="0"/>
              <a:t/>
            </a:r>
            <a:br>
              <a:rPr lang="en-US" sz="2400" dirty="0"/>
            </a:br>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QUESTION #3/ Response</a:t>
            </a:r>
            <a:endParaRPr lang="en-US" sz="3200" dirty="0" smtClean="0"/>
          </a:p>
        </p:txBody>
      </p:sp>
    </p:spTree>
    <p:extLst>
      <p:ext uri="{BB962C8B-B14F-4D97-AF65-F5344CB8AC3E}">
        <p14:creationId xmlns:p14="http://schemas.microsoft.com/office/powerpoint/2010/main" val="179699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KEY </a:t>
            </a:r>
            <a:r>
              <a:rPr lang="en-US" sz="4000" b="1" dirty="0" smtClean="0"/>
              <a:t>POINT</a:t>
            </a:r>
            <a:endParaRPr lang="en-US" sz="4000" b="1" dirty="0" smtClean="0"/>
          </a:p>
          <a:p>
            <a:pPr algn="l"/>
            <a:r>
              <a:rPr lang="en-US" b="1" dirty="0" smtClean="0"/>
              <a:t>Our </a:t>
            </a:r>
            <a:r>
              <a:rPr lang="en-US" b="1" dirty="0"/>
              <a:t>lives best demonstrate Christ when we exemplify forgiveness through our willingness to obey</a:t>
            </a:r>
            <a:r>
              <a:rPr lang="en-US" b="1" dirty="0" smtClean="0"/>
              <a:t>. (Rom 6:1-4)</a:t>
            </a:r>
            <a:endParaRPr lang="en-US" b="1" dirty="0"/>
          </a:p>
        </p:txBody>
      </p:sp>
    </p:spTree>
    <p:extLst>
      <p:ext uri="{BB962C8B-B14F-4D97-AF65-F5344CB8AC3E}">
        <p14:creationId xmlns:p14="http://schemas.microsoft.com/office/powerpoint/2010/main" val="31189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algn="l"/>
            <a:r>
              <a:rPr lang="en-US" sz="2400" b="1" i="1" dirty="0"/>
              <a:t>27 </a:t>
            </a:r>
            <a:r>
              <a:rPr lang="en-US" sz="2400" i="1" dirty="0"/>
              <a:t>And shall not uncircumcision which is by nature, if it fulfil the law, judge thee, who by the letter and circumcision dost transgress the law?</a:t>
            </a:r>
            <a:r>
              <a:rPr lang="en-US" sz="2400" dirty="0"/>
              <a:t> </a:t>
            </a:r>
            <a:r>
              <a:rPr lang="en-US" sz="2400" b="1" i="1" dirty="0"/>
              <a:t>28 </a:t>
            </a:r>
            <a:r>
              <a:rPr lang="en-US" sz="2400" i="1" dirty="0"/>
              <a:t>For he is not a Jew, which is one outwardly; neither is that circumcision, which is outward in the flesh:</a:t>
            </a:r>
            <a:r>
              <a:rPr lang="en-US" sz="2400" dirty="0"/>
              <a:t> </a:t>
            </a:r>
            <a:r>
              <a:rPr lang="en-US" sz="2400" b="1" i="1" dirty="0"/>
              <a:t>29 </a:t>
            </a:r>
            <a:r>
              <a:rPr lang="en-US" sz="2400" i="1" u="sng" dirty="0"/>
              <a:t>But he is a Jew, which is one inwardly; and circumcision is that of the heart, in the spirit, and not in the letter; whose praise is not of men, but of God.</a:t>
            </a:r>
            <a:endParaRPr lang="en-US" sz="2400" dirty="0"/>
          </a:p>
          <a:p>
            <a:endParaRPr lang="en-US" dirty="0"/>
          </a:p>
        </p:txBody>
      </p:sp>
    </p:spTree>
    <p:extLst>
      <p:ext uri="{BB962C8B-B14F-4D97-AF65-F5344CB8AC3E}">
        <p14:creationId xmlns:p14="http://schemas.microsoft.com/office/powerpoint/2010/main" val="248248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KEY </a:t>
            </a:r>
            <a:r>
              <a:rPr lang="en-US" sz="4000" b="1" dirty="0" smtClean="0"/>
              <a:t>POINT</a:t>
            </a:r>
            <a:endParaRPr lang="en-US" sz="4000" b="1" dirty="0" smtClean="0"/>
          </a:p>
          <a:p>
            <a:pPr algn="l"/>
            <a:r>
              <a:rPr lang="en-US" b="1" dirty="0" smtClean="0"/>
              <a:t>The </a:t>
            </a:r>
            <a:r>
              <a:rPr lang="en-US" b="1" dirty="0"/>
              <a:t>only true righteousness is righteousness of the heart. </a:t>
            </a:r>
            <a:r>
              <a:rPr lang="en-US" b="1" dirty="0" smtClean="0"/>
              <a:t>(Rom 10:10)</a:t>
            </a:r>
            <a:endParaRPr lang="en-US" b="1" dirty="0"/>
          </a:p>
        </p:txBody>
      </p:sp>
    </p:spTree>
    <p:extLst>
      <p:ext uri="{BB962C8B-B14F-4D97-AF65-F5344CB8AC3E}">
        <p14:creationId xmlns:p14="http://schemas.microsoft.com/office/powerpoint/2010/main" val="343689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rot="21381971">
            <a:off x="2797286" y="3611576"/>
            <a:ext cx="3237201" cy="399295"/>
          </a:xfrm>
        </p:spPr>
        <p:txBody>
          <a:bodyPr>
            <a:noAutofit/>
          </a:bodyPr>
          <a:lstStyle/>
          <a:p>
            <a:r>
              <a:rPr lang="en-US" sz="2400" dirty="0" smtClean="0"/>
              <a:t>ROMANS </a:t>
            </a:r>
            <a:r>
              <a:rPr lang="en-US" sz="2400" dirty="0" smtClean="0"/>
              <a:t>3:1-8</a:t>
            </a:r>
            <a:endParaRPr lang="en-US" sz="2400" dirty="0"/>
          </a:p>
        </p:txBody>
      </p:sp>
      <p:sp>
        <p:nvSpPr>
          <p:cNvPr id="3" name="Title 2"/>
          <p:cNvSpPr>
            <a:spLocks noGrp="1"/>
          </p:cNvSpPr>
          <p:nvPr>
            <p:ph type="title"/>
          </p:nvPr>
        </p:nvSpPr>
        <p:spPr>
          <a:xfrm rot="21440812">
            <a:off x="598632" y="1165430"/>
            <a:ext cx="7858091" cy="1944290"/>
          </a:xfrm>
        </p:spPr>
        <p:txBody>
          <a:bodyPr>
            <a:noAutofit/>
          </a:bodyPr>
          <a:lstStyle/>
          <a:p>
            <a:r>
              <a:rPr lang="en-US" sz="5200" dirty="0" smtClean="0"/>
              <a:t>ANSWERING HYPOCRISY</a:t>
            </a:r>
            <a:endParaRPr lang="en-US" sz="5200" dirty="0"/>
          </a:p>
        </p:txBody>
      </p:sp>
      <p:sp>
        <p:nvSpPr>
          <p:cNvPr id="4" name="Title 2"/>
          <p:cNvSpPr txBox="1">
            <a:spLocks/>
          </p:cNvSpPr>
          <p:nvPr/>
        </p:nvSpPr>
        <p:spPr>
          <a:xfrm rot="21440812">
            <a:off x="541348" y="2136585"/>
            <a:ext cx="7935757"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Adelle-Regular"/>
              </a:defRPr>
            </a:lvl1pPr>
          </a:lstStyle>
          <a:p>
            <a:r>
              <a:rPr lang="en-US" sz="2800" dirty="0" smtClean="0"/>
              <a:t>OPPOSING OUR ATTEMPTS TO JUSTIFY SIN</a:t>
            </a:r>
            <a:endParaRPr lang="en-US" sz="2800" dirty="0"/>
          </a:p>
        </p:txBody>
      </p:sp>
    </p:spTree>
    <p:extLst>
      <p:ext uri="{BB962C8B-B14F-4D97-AF65-F5344CB8AC3E}">
        <p14:creationId xmlns:p14="http://schemas.microsoft.com/office/powerpoint/2010/main" val="389385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694632"/>
            <a:ext cx="8211824" cy="3255740"/>
          </a:xfrm>
        </p:spPr>
        <p:txBody>
          <a:bodyPr>
            <a:noAutofit/>
          </a:bodyPr>
          <a:lstStyle/>
          <a:p>
            <a:pPr algn="l"/>
            <a:r>
              <a:rPr lang="en-US" sz="2400" b="1" i="1" dirty="0"/>
              <a:t>Romans1:1 </a:t>
            </a:r>
            <a:r>
              <a:rPr lang="en-US" sz="2400" i="1" dirty="0"/>
              <a:t>What advantage then hath the Jew? or what profit is there of circumcision? </a:t>
            </a:r>
            <a:endParaRPr lang="en-US" sz="2400" i="1" dirty="0" smtClean="0"/>
          </a:p>
          <a:p>
            <a:pPr algn="l"/>
            <a:endParaRPr lang="en-US" sz="2400" b="1" i="1" u="sng" dirty="0" smtClean="0"/>
          </a:p>
          <a:p>
            <a:pPr algn="l"/>
            <a:r>
              <a:rPr lang="en-US" sz="2400" b="1" i="1" u="sng" dirty="0" smtClean="0"/>
              <a:t>The Motive: Seeking privilege while </a:t>
            </a:r>
            <a:r>
              <a:rPr lang="en-US" sz="2400" b="1" i="1" u="sng" dirty="0"/>
              <a:t>n</a:t>
            </a:r>
            <a:r>
              <a:rPr lang="en-US" sz="2400" b="1" i="1" u="sng" dirty="0" smtClean="0"/>
              <a:t>eglecting responsibility</a:t>
            </a:r>
            <a:endParaRPr lang="en-US" sz="2400" b="1" i="1" dirty="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QUESTION #1</a:t>
            </a:r>
            <a:endParaRPr lang="en-US" sz="3200" dirty="0" smtClean="0"/>
          </a:p>
        </p:txBody>
      </p:sp>
    </p:spTree>
    <p:extLst>
      <p:ext uri="{BB962C8B-B14F-4D97-AF65-F5344CB8AC3E}">
        <p14:creationId xmlns:p14="http://schemas.microsoft.com/office/powerpoint/2010/main" val="369059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i="1" dirty="0"/>
              <a:t>Deut. 7:6 For thou art an holy people unto the LORD thy God: the LORD thy God hath </a:t>
            </a:r>
            <a:r>
              <a:rPr lang="en-US" b="1" i="1" u="sng" dirty="0"/>
              <a:t>chosen</a:t>
            </a:r>
            <a:r>
              <a:rPr lang="en-US" i="1" u="sng" dirty="0"/>
              <a:t> thee to be a special people </a:t>
            </a:r>
            <a:r>
              <a:rPr lang="en-US" i="1" dirty="0"/>
              <a:t>unto himself, above all people that are upon the face of the earth.</a:t>
            </a:r>
            <a:endParaRPr lang="en-US" b="1" dirty="0"/>
          </a:p>
        </p:txBody>
      </p:sp>
    </p:spTree>
    <p:extLst>
      <p:ext uri="{BB962C8B-B14F-4D97-AF65-F5344CB8AC3E}">
        <p14:creationId xmlns:p14="http://schemas.microsoft.com/office/powerpoint/2010/main" val="413997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03130"/>
            <a:ext cx="8211824" cy="3231931"/>
          </a:xfrm>
        </p:spPr>
        <p:txBody>
          <a:bodyPr>
            <a:noAutofit/>
          </a:bodyPr>
          <a:lstStyle/>
          <a:p>
            <a:pPr algn="l"/>
            <a:r>
              <a:rPr lang="en-US" sz="2400" b="1" i="1" dirty="0"/>
              <a:t>2 </a:t>
            </a:r>
            <a:r>
              <a:rPr lang="en-US" sz="2400" i="1" dirty="0"/>
              <a:t>Much every way: chiefly, because that unto them were committed the oracles of God</a:t>
            </a:r>
            <a:r>
              <a:rPr lang="en-US" sz="2400" i="1" dirty="0" smtClean="0"/>
              <a:t>.</a:t>
            </a:r>
          </a:p>
          <a:p>
            <a:pPr algn="l"/>
            <a:endParaRPr lang="en-US" sz="2400" b="1" i="1" dirty="0"/>
          </a:p>
          <a:p>
            <a:pPr algn="l"/>
            <a:r>
              <a:rPr lang="en-US" sz="2400" b="1" i="1" u="sng" dirty="0" smtClean="0"/>
              <a:t>The Great Advantage of God’s Words</a:t>
            </a:r>
          </a:p>
          <a:p>
            <a:pPr algn="l"/>
            <a:r>
              <a:rPr lang="en-US" sz="2400" b="1" i="1" dirty="0" smtClean="0"/>
              <a:t>Psalm </a:t>
            </a:r>
            <a:r>
              <a:rPr lang="en-US" sz="2400" b="1" i="1" dirty="0"/>
              <a:t>147:19 He </a:t>
            </a:r>
            <a:r>
              <a:rPr lang="en-US" sz="2400" b="1" i="1" dirty="0" err="1"/>
              <a:t>sheweth</a:t>
            </a:r>
            <a:r>
              <a:rPr lang="en-US" sz="2400" b="1" i="1" dirty="0"/>
              <a:t> his word unto Jacob, his statutes and his judgments unto Israel. 20 He hath not dealt so with any nation: and as for </a:t>
            </a:r>
            <a:r>
              <a:rPr lang="en-US" sz="2400" b="1" i="1" dirty="0" smtClean="0"/>
              <a:t>his judgments</a:t>
            </a:r>
            <a:r>
              <a:rPr lang="en-US" sz="2400" b="1" i="1" dirty="0"/>
              <a:t>, they have not known them. Praise ye the LORD.</a:t>
            </a:r>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QUESTION #1/ Response</a:t>
            </a:r>
            <a:endParaRPr lang="en-US" sz="3200" dirty="0" smtClean="0"/>
          </a:p>
        </p:txBody>
      </p:sp>
    </p:spTree>
    <p:extLst>
      <p:ext uri="{BB962C8B-B14F-4D97-AF65-F5344CB8AC3E}">
        <p14:creationId xmlns:p14="http://schemas.microsoft.com/office/powerpoint/2010/main" val="143520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321425"/>
            <a:ext cx="8211824" cy="3239408"/>
          </a:xfrm>
        </p:spPr>
        <p:txBody>
          <a:bodyPr>
            <a:normAutofit fontScale="85000" lnSpcReduction="20000"/>
          </a:bodyPr>
          <a:lstStyle/>
          <a:p>
            <a:pPr algn="l"/>
            <a:r>
              <a:rPr lang="en-US" i="1" dirty="0"/>
              <a:t>“The Jews were the Christians' library-keepers, were entrusted with that sacred treasure for their own use and benefit in the first place, and then for the advantage of the world; and, in preserving the letter of the scripture, they were very faithful to their trust, did not lose one iota or tittle, in which we are to acknowledge God's gracious care and providence</a:t>
            </a:r>
            <a:r>
              <a:rPr lang="en-US" i="1" dirty="0" smtClean="0"/>
              <a:t>”</a:t>
            </a:r>
          </a:p>
          <a:p>
            <a:pPr algn="l"/>
            <a:endParaRPr lang="en-US" i="1" dirty="0"/>
          </a:p>
          <a:p>
            <a:pPr algn="l"/>
            <a:r>
              <a:rPr lang="en-US" i="1" dirty="0" smtClean="0"/>
              <a:t>					- Matthew Henry</a:t>
            </a:r>
            <a:endParaRPr lang="en-US" dirty="0"/>
          </a:p>
        </p:txBody>
      </p:sp>
    </p:spTree>
    <p:extLst>
      <p:ext uri="{BB962C8B-B14F-4D97-AF65-F5344CB8AC3E}">
        <p14:creationId xmlns:p14="http://schemas.microsoft.com/office/powerpoint/2010/main" val="315555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03130"/>
            <a:ext cx="8211824" cy="3231931"/>
          </a:xfrm>
        </p:spPr>
        <p:txBody>
          <a:bodyPr>
            <a:noAutofit/>
          </a:bodyPr>
          <a:lstStyle/>
          <a:p>
            <a:pPr algn="l"/>
            <a:endParaRPr lang="en-US" sz="2400" b="1" i="1" dirty="0"/>
          </a:p>
          <a:p>
            <a:pPr algn="l"/>
            <a:r>
              <a:rPr lang="en-US" sz="2400" b="1" i="1" u="sng" dirty="0"/>
              <a:t>The advantage is also the danger.</a:t>
            </a:r>
            <a:r>
              <a:rPr lang="en-US" b="1" u="sng" dirty="0"/>
              <a:t> </a:t>
            </a:r>
            <a:endParaRPr lang="en-US" b="1" u="sng" dirty="0" smtClean="0"/>
          </a:p>
          <a:p>
            <a:pPr algn="l"/>
            <a:r>
              <a:rPr lang="en-US" sz="2400" i="1" dirty="0"/>
              <a:t>Luke 12:48 But he that knew not, and did commit things worthy of stripes, shall be beaten with few stripes. For unto whomsoever much is given, of him shall be much required: and to whom men have committed much, of him they will ask the more. </a:t>
            </a:r>
            <a:endParaRPr lang="en-US" sz="2400" dirty="0"/>
          </a:p>
          <a:p>
            <a:r>
              <a:rPr lang="en-US" sz="2400" dirty="0"/>
              <a:t/>
            </a:r>
            <a:br>
              <a:rPr lang="en-US" sz="2400" dirty="0"/>
            </a:br>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QUESTION #1/ Response</a:t>
            </a:r>
            <a:endParaRPr lang="en-US" sz="3200" dirty="0" smtClean="0"/>
          </a:p>
        </p:txBody>
      </p:sp>
    </p:spTree>
    <p:extLst>
      <p:ext uri="{BB962C8B-B14F-4D97-AF65-F5344CB8AC3E}">
        <p14:creationId xmlns:p14="http://schemas.microsoft.com/office/powerpoint/2010/main" val="369237289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2019</TotalTime>
  <Words>994</Words>
  <Application>Microsoft Office PowerPoint</Application>
  <PresentationFormat>On-screen Show (16:9)</PresentationFormat>
  <Paragraphs>62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Adelle-Regular</vt:lpstr>
      <vt:lpstr>Apple Chancery</vt:lpstr>
      <vt:lpstr>Arial</vt:lpstr>
      <vt:lpstr>Trebuchet MS</vt:lpstr>
      <vt:lpstr>Default</vt:lpstr>
      <vt:lpstr>PowerPoint Presentation</vt:lpstr>
      <vt:lpstr>PowerPoint Presentation</vt:lpstr>
      <vt:lpstr>PowerPoint Presentation</vt:lpstr>
      <vt:lpstr>ANSWERING HYPOCRISY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Brandon Briscoe</cp:lastModifiedBy>
  <cp:revision>64</cp:revision>
  <dcterms:created xsi:type="dcterms:W3CDTF">2014-03-26T14:03:34Z</dcterms:created>
  <dcterms:modified xsi:type="dcterms:W3CDTF">2017-01-08T15:37:44Z</dcterms:modified>
</cp:coreProperties>
</file>