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428" r:id="rId3"/>
    <p:sldId id="442" r:id="rId4"/>
    <p:sldId id="443" r:id="rId5"/>
    <p:sldId id="444" r:id="rId6"/>
    <p:sldId id="445" r:id="rId7"/>
    <p:sldId id="446" r:id="rId8"/>
    <p:sldId id="447" r:id="rId9"/>
    <p:sldId id="448" r:id="rId10"/>
    <p:sldId id="449" r:id="rId11"/>
    <p:sldId id="450" r:id="rId12"/>
    <p:sldId id="451" r:id="rId13"/>
    <p:sldId id="452" r:id="rId14"/>
    <p:sldId id="453" r:id="rId15"/>
    <p:sldId id="454" r:id="rId16"/>
    <p:sldId id="455" r:id="rId17"/>
    <p:sldId id="45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A5DE1E5-272C-4465-A725-B81C72E45FF9}" type="datetimeFigureOut">
              <a:rPr lang="en-US" smtClean="0"/>
              <a:t>12/2/2018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977944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5DE1E5-272C-4465-A725-B81C72E45FF9}" type="datetimeFigureOut">
              <a:rPr lang="en-US" smtClean="0"/>
              <a:t>12/2/2018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320113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5DE1E5-272C-4465-A725-B81C72E45FF9}" type="datetimeFigureOut">
              <a:rPr lang="en-US" smtClean="0"/>
              <a:t>12/2/2018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2017295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5DE1E5-272C-4465-A725-B81C72E45FF9}" type="datetimeFigureOut">
              <a:rPr lang="en-US" smtClean="0"/>
              <a:t>12/2/2018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908787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A5DE1E5-272C-4465-A725-B81C72E45FF9}" type="datetimeFigureOut">
              <a:rPr lang="en-US" smtClean="0"/>
              <a:t>12/2/2018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3234441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A5DE1E5-272C-4465-A725-B81C72E45FF9}" type="datetimeFigureOut">
              <a:rPr lang="en-US" smtClean="0"/>
              <a:t>12/2/2018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120847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A5DE1E5-272C-4465-A725-B81C72E45FF9}" type="datetimeFigureOut">
              <a:rPr lang="en-US" smtClean="0"/>
              <a:t>12/2/2018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2216380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A5DE1E5-272C-4465-A725-B81C72E45FF9}" type="datetimeFigureOut">
              <a:rPr lang="en-US" smtClean="0"/>
              <a:t>12/2/2018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911787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DE1E5-272C-4465-A725-B81C72E45FF9}" type="datetimeFigureOut">
              <a:rPr lang="en-US" smtClean="0"/>
              <a:t>12/2/2018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721891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A5DE1E5-272C-4465-A725-B81C72E45FF9}" type="datetimeFigureOut">
              <a:rPr lang="en-US" smtClean="0"/>
              <a:t>12/2/2018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3365556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A5DE1E5-272C-4465-A725-B81C72E45FF9}" type="datetimeFigureOut">
              <a:rPr lang="en-US" smtClean="0"/>
              <a:t>12/2/2018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4005196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5DE1E5-272C-4465-A725-B81C72E45FF9}" type="datetimeFigureOut">
              <a:rPr lang="en-US" smtClean="0"/>
              <a:t>12/2/2018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436670-09DA-47E5-B575-F1959593FC8B}" type="slidenum">
              <a:rPr lang="en-US" smtClean="0"/>
              <a:t>‹#›</a:t>
            </a:fld>
            <a:endParaRPr lang="en-US"/>
          </a:p>
        </p:txBody>
      </p:sp>
    </p:spTree>
    <p:extLst>
      <p:ext uri="{BB962C8B-B14F-4D97-AF65-F5344CB8AC3E}">
        <p14:creationId xmlns:p14="http://schemas.microsoft.com/office/powerpoint/2010/main" val="2401866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extBox 4"/>
          <p:cNvSpPr txBox="1"/>
          <p:nvPr/>
        </p:nvSpPr>
        <p:spPr>
          <a:xfrm>
            <a:off x="1715040" y="5176155"/>
            <a:ext cx="8761919" cy="1015663"/>
          </a:xfrm>
          <a:prstGeom prst="rect">
            <a:avLst/>
          </a:prstGeom>
          <a:noFill/>
        </p:spPr>
        <p:txBody>
          <a:bodyPr wrap="square" rtlCol="0">
            <a:spAutoFit/>
          </a:bodyPr>
          <a:lstStyle/>
          <a:p>
            <a:r>
              <a:rPr lang="en-US" sz="6000" dirty="0">
                <a:solidFill>
                  <a:schemeClr val="bg1"/>
                </a:solidFill>
                <a:latin typeface="Bariol Regular" panose="02000506040000020003" pitchFamily="50" charset="0"/>
              </a:rPr>
              <a:t>Unwavering / Acts 5:12-25</a:t>
            </a:r>
          </a:p>
        </p:txBody>
      </p:sp>
    </p:spTree>
    <p:extLst>
      <p:ext uri="{BB962C8B-B14F-4D97-AF65-F5344CB8AC3E}">
        <p14:creationId xmlns:p14="http://schemas.microsoft.com/office/powerpoint/2010/main" val="1733939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429000"/>
            <a:ext cx="11364686" cy="246221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#4</a:t>
            </a:r>
            <a:endParaRPr lang="en-US" sz="4000" b="1" dirty="0">
              <a:solidFill>
                <a:schemeClr val="bg1"/>
              </a:solidFill>
              <a:latin typeface="Bariol Regular" panose="02000506040000020003" pitchFamily="50" charset="0"/>
            </a:endParaRPr>
          </a:p>
          <a:p>
            <a:r>
              <a:rPr lang="en-US" sz="4400" b="1" dirty="0">
                <a:solidFill>
                  <a:schemeClr val="bg1"/>
                </a:solidFill>
                <a:latin typeface="Bariol Regular" panose="02000506040000020003" pitchFamily="50" charset="0"/>
              </a:rPr>
              <a:t>The enemy will always accuse us of </a:t>
            </a:r>
          </a:p>
          <a:p>
            <a:r>
              <a:rPr lang="en-US" sz="4400" b="1" dirty="0">
                <a:solidFill>
                  <a:schemeClr val="bg1"/>
                </a:solidFill>
                <a:latin typeface="Bariol Regular" panose="02000506040000020003" pitchFamily="50" charset="0"/>
              </a:rPr>
              <a:t>failing their moral constructs.</a:t>
            </a:r>
            <a:endParaRPr lang="en-US" sz="44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30302931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1077218"/>
          </a:xfrm>
          <a:prstGeom prst="rect">
            <a:avLst/>
          </a:prstGeom>
          <a:noFill/>
        </p:spPr>
        <p:txBody>
          <a:bodyPr wrap="square" rtlCol="0">
            <a:spAutoFit/>
          </a:bodyPr>
          <a:lstStyle/>
          <a:p>
            <a:r>
              <a:rPr lang="en-US" sz="3200" i="1" dirty="0">
                <a:solidFill>
                  <a:schemeClr val="bg1"/>
                </a:solidFill>
                <a:latin typeface="Bariol Regular" panose="02000506040000020003" pitchFamily="50" charset="0"/>
              </a:rPr>
              <a:t>29 Then Peter and the [other] apostles answered and said, </a:t>
            </a:r>
          </a:p>
          <a:p>
            <a:r>
              <a:rPr lang="en-US" sz="3200" b="1" i="1" u="sng" dirty="0">
                <a:solidFill>
                  <a:schemeClr val="bg1"/>
                </a:solidFill>
                <a:latin typeface="Bariol Regular" panose="02000506040000020003" pitchFamily="50" charset="0"/>
              </a:rPr>
              <a:t>We ought to obey God rather than men. </a:t>
            </a:r>
            <a:endParaRPr lang="en-US" sz="3200"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An Unwavering Voice</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7699705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429000"/>
            <a:ext cx="11364686" cy="246221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#5</a:t>
            </a:r>
            <a:endParaRPr lang="en-US" sz="4000" b="1" dirty="0">
              <a:solidFill>
                <a:schemeClr val="bg1"/>
              </a:solidFill>
              <a:latin typeface="Bariol Regular" panose="02000506040000020003" pitchFamily="50" charset="0"/>
            </a:endParaRPr>
          </a:p>
          <a:p>
            <a:r>
              <a:rPr lang="en-US" sz="4400" b="1" dirty="0">
                <a:solidFill>
                  <a:schemeClr val="bg1"/>
                </a:solidFill>
                <a:latin typeface="Bariol Regular" panose="02000506040000020003" pitchFamily="50" charset="0"/>
              </a:rPr>
              <a:t>A surrendered Christian is unwavering because they have properly prioritized their obedience.</a:t>
            </a:r>
            <a:endParaRPr lang="en-US" sz="44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4895876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954107"/>
          </a:xfrm>
          <a:prstGeom prst="rect">
            <a:avLst/>
          </a:prstGeom>
          <a:noFill/>
        </p:spPr>
        <p:txBody>
          <a:bodyPr wrap="square" rtlCol="0">
            <a:spAutoFit/>
          </a:bodyPr>
          <a:lstStyle/>
          <a:p>
            <a:r>
              <a:rPr lang="en-US" sz="2800" i="1" dirty="0">
                <a:solidFill>
                  <a:schemeClr val="bg1"/>
                </a:solidFill>
                <a:latin typeface="Bariol Regular" panose="02000506040000020003" pitchFamily="50" charset="0"/>
              </a:rPr>
              <a:t>33 When they heard [that], they were cut [to the heart], and took counsel to slay them. </a:t>
            </a:r>
            <a:endParaRPr lang="en-US" sz="2800" b="1"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A Conclusion on the Matter of Fear</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42566419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4893647"/>
          </a:xfrm>
          <a:prstGeom prst="rect">
            <a:avLst/>
          </a:prstGeom>
          <a:noFill/>
        </p:spPr>
        <p:txBody>
          <a:bodyPr wrap="square" rtlCol="0">
            <a:spAutoFit/>
          </a:bodyPr>
          <a:lstStyle/>
          <a:p>
            <a:r>
              <a:rPr lang="en-US" sz="2400" i="1" dirty="0">
                <a:solidFill>
                  <a:schemeClr val="bg1"/>
                </a:solidFill>
                <a:latin typeface="Bariol Regular" panose="02000506040000020003" pitchFamily="50" charset="0"/>
              </a:rPr>
              <a:t>33 When they heard [that], they were cut [to the heart], and took counsel to slay them. 34 Then stood there up one in the council, a Pharisee, named Gamaliel, a doctor of the law, had in reputation among all the people, and commanded to put the apostles forth a little space; 35 And said unto them, Ye men of Israel, take heed to yourselves what ye intend to do as touching these men. 36 For before these days rose up </a:t>
            </a:r>
            <a:r>
              <a:rPr lang="en-US" sz="2400" i="1" dirty="0" err="1">
                <a:solidFill>
                  <a:schemeClr val="bg1"/>
                </a:solidFill>
                <a:latin typeface="Bariol Regular" panose="02000506040000020003" pitchFamily="50" charset="0"/>
              </a:rPr>
              <a:t>Theudas</a:t>
            </a:r>
            <a:r>
              <a:rPr lang="en-US" sz="2400" i="1" dirty="0">
                <a:solidFill>
                  <a:schemeClr val="bg1"/>
                </a:solidFill>
                <a:latin typeface="Bariol Regular" panose="02000506040000020003" pitchFamily="50" charset="0"/>
              </a:rPr>
              <a:t>, boasting himself to be somebody; to whom a number of men, about four hundred, joined themselves: who was slain; and all, as many as obeyed him, were scattered, and brought to </a:t>
            </a:r>
            <a:r>
              <a:rPr lang="en-US" sz="2400" i="1" dirty="0" err="1">
                <a:solidFill>
                  <a:schemeClr val="bg1"/>
                </a:solidFill>
                <a:latin typeface="Bariol Regular" panose="02000506040000020003" pitchFamily="50" charset="0"/>
              </a:rPr>
              <a:t>nought</a:t>
            </a:r>
            <a:r>
              <a:rPr lang="en-US" sz="2400" i="1" dirty="0">
                <a:solidFill>
                  <a:schemeClr val="bg1"/>
                </a:solidFill>
                <a:latin typeface="Bariol Regular" panose="02000506040000020003" pitchFamily="50" charset="0"/>
              </a:rPr>
              <a:t>. 37 After this man rose up Judas of Galilee in the days of the taxing, and drew away much people after him: he also perished; and all, [even] as many as obeyed him, were dispersed. 38 And now I say unto you, Refrain from these men, and let them alone: for if this counsel or this work be of men, it will come to </a:t>
            </a:r>
            <a:r>
              <a:rPr lang="en-US" sz="2400" i="1" dirty="0" err="1">
                <a:solidFill>
                  <a:schemeClr val="bg1"/>
                </a:solidFill>
                <a:latin typeface="Bariol Regular" panose="02000506040000020003" pitchFamily="50" charset="0"/>
              </a:rPr>
              <a:t>nought</a:t>
            </a:r>
            <a:r>
              <a:rPr lang="en-US" sz="2400" i="1" dirty="0">
                <a:solidFill>
                  <a:schemeClr val="bg1"/>
                </a:solidFill>
                <a:latin typeface="Bariol Regular" panose="02000506040000020003" pitchFamily="50" charset="0"/>
              </a:rPr>
              <a:t>: </a:t>
            </a:r>
            <a:r>
              <a:rPr lang="en-US" sz="2400" b="1" i="1" u="sng" dirty="0">
                <a:solidFill>
                  <a:schemeClr val="bg1"/>
                </a:solidFill>
                <a:latin typeface="Bariol Regular" panose="02000506040000020003" pitchFamily="50" charset="0"/>
              </a:rPr>
              <a:t>39 But if it be of God, ye cannot overthrow it; lest haply ye be found even to fight against God.</a:t>
            </a:r>
            <a:r>
              <a:rPr lang="en-US" sz="2400" i="1" u="sng" dirty="0">
                <a:solidFill>
                  <a:schemeClr val="bg1"/>
                </a:solidFill>
                <a:latin typeface="Bariol Regular" panose="02000506040000020003" pitchFamily="50" charset="0"/>
              </a:rPr>
              <a:t> </a:t>
            </a:r>
            <a:r>
              <a:rPr lang="en-US" sz="2400" i="1" dirty="0">
                <a:solidFill>
                  <a:schemeClr val="bg1"/>
                </a:solidFill>
                <a:latin typeface="Bariol Regular" panose="02000506040000020003" pitchFamily="50" charset="0"/>
              </a:rPr>
              <a:t>40 And to him they agreed: and when they had called the apostles, and beaten [them], they commanded that they should not speak in the name of Jesus, and let them go.  </a:t>
            </a:r>
            <a:endParaRPr lang="en-US" sz="2400" b="1"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A Conclusion on the Matter of Fear</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7600311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429000"/>
            <a:ext cx="11364686" cy="246221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#6</a:t>
            </a:r>
            <a:endParaRPr lang="en-US" sz="4000" b="1" dirty="0">
              <a:solidFill>
                <a:schemeClr val="bg1"/>
              </a:solidFill>
              <a:latin typeface="Bariol Regular" panose="02000506040000020003" pitchFamily="50" charset="0"/>
            </a:endParaRPr>
          </a:p>
          <a:p>
            <a:r>
              <a:rPr lang="en-US" sz="4400" b="1" dirty="0">
                <a:solidFill>
                  <a:schemeClr val="bg1"/>
                </a:solidFill>
                <a:latin typeface="Bariol Regular" panose="02000506040000020003" pitchFamily="50" charset="0"/>
              </a:rPr>
              <a:t>God will execute his agenda regardless of the enemy’s advances and regardless of our fears</a:t>
            </a:r>
            <a:endParaRPr lang="en-US" sz="44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20452569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2062103"/>
          </a:xfrm>
          <a:prstGeom prst="rect">
            <a:avLst/>
          </a:prstGeom>
          <a:noFill/>
        </p:spPr>
        <p:txBody>
          <a:bodyPr wrap="square" rtlCol="0">
            <a:spAutoFit/>
          </a:bodyPr>
          <a:lstStyle/>
          <a:p>
            <a:r>
              <a:rPr lang="en-US" sz="3200" b="1" i="1" dirty="0">
                <a:solidFill>
                  <a:schemeClr val="bg1"/>
                </a:solidFill>
                <a:latin typeface="Bariol Regular" panose="02000506040000020003" pitchFamily="50" charset="0"/>
              </a:rPr>
              <a:t>41 And they departed from the presence of the council, rejoicing that they were counted worthy to suffer shame for his name. 42 And daily in the temple, and in every house, they ceased not to teach and preach Jesus Christ.</a:t>
            </a:r>
            <a:endParaRPr lang="en-US" sz="3200" b="1"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A Conclusion on the Matter of Fear</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054619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429000"/>
            <a:ext cx="11364686" cy="246221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a:t>
            </a:r>
            <a:r>
              <a:rPr lang="en-US" sz="6600" b="1">
                <a:solidFill>
                  <a:schemeClr val="bg1"/>
                </a:solidFill>
                <a:latin typeface="Bariol Regular" panose="02000506040000020003" pitchFamily="50" charset="0"/>
              </a:rPr>
              <a:t>Point #7</a:t>
            </a:r>
            <a:endParaRPr lang="en-US" sz="4000" b="1" dirty="0">
              <a:solidFill>
                <a:schemeClr val="bg1"/>
              </a:solidFill>
              <a:latin typeface="Bariol Regular" panose="02000506040000020003" pitchFamily="50" charset="0"/>
            </a:endParaRPr>
          </a:p>
          <a:p>
            <a:r>
              <a:rPr lang="en-US" sz="4400" b="1" dirty="0">
                <a:solidFill>
                  <a:schemeClr val="bg1"/>
                </a:solidFill>
                <a:latin typeface="Bariol Regular" panose="02000506040000020003" pitchFamily="50" charset="0"/>
              </a:rPr>
              <a:t>True surrender looks like rejoicing when our obedience yields suffering</a:t>
            </a:r>
            <a:endParaRPr lang="en-US" sz="44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1145661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429000"/>
            <a:ext cx="11364686" cy="258532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#1</a:t>
            </a:r>
            <a:endParaRPr lang="en-US" sz="4000" b="1" dirty="0">
              <a:solidFill>
                <a:schemeClr val="bg1"/>
              </a:solidFill>
              <a:latin typeface="Bariol Regular" panose="02000506040000020003" pitchFamily="50" charset="0"/>
            </a:endParaRPr>
          </a:p>
          <a:p>
            <a:r>
              <a:rPr lang="en-US" sz="4800" b="1" dirty="0">
                <a:solidFill>
                  <a:schemeClr val="bg1"/>
                </a:solidFill>
                <a:latin typeface="Bariol Regular" panose="02000506040000020003" pitchFamily="50" charset="0"/>
              </a:rPr>
              <a:t>The faith-filled, gospel preaching Christian will always face attack. </a:t>
            </a:r>
            <a:endParaRPr lang="en-US" sz="48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63772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1815882"/>
          </a:xfrm>
          <a:prstGeom prst="rect">
            <a:avLst/>
          </a:prstGeom>
          <a:noFill/>
        </p:spPr>
        <p:txBody>
          <a:bodyPr wrap="square" rtlCol="0">
            <a:spAutoFit/>
          </a:bodyPr>
          <a:lstStyle/>
          <a:p>
            <a:r>
              <a:rPr lang="en-US" sz="2800" i="1" dirty="0">
                <a:solidFill>
                  <a:schemeClr val="bg1"/>
                </a:solidFill>
                <a:latin typeface="Bariol Regular" panose="02000506040000020003" pitchFamily="50" charset="0"/>
              </a:rPr>
              <a:t>Act 5:17 Then the high priest rose up, and all they that were with him, (which is the sect of the Sadducees,) and were filled with indignation, </a:t>
            </a:r>
            <a:r>
              <a:rPr lang="en-US" sz="2800" i="1" u="sng" dirty="0">
                <a:solidFill>
                  <a:schemeClr val="bg1"/>
                </a:solidFill>
                <a:latin typeface="Bariol Regular" panose="02000506040000020003" pitchFamily="50" charset="0"/>
              </a:rPr>
              <a:t>18 And laid their hands on the apostles, and put them in the common prison. </a:t>
            </a:r>
            <a:br>
              <a:rPr lang="en-US" sz="2800" dirty="0">
                <a:solidFill>
                  <a:schemeClr val="bg1"/>
                </a:solidFill>
                <a:latin typeface="Bariol Regular" panose="02000506040000020003" pitchFamily="50" charset="0"/>
              </a:rPr>
            </a:br>
            <a:endParaRPr lang="en-US" sz="2800"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What is Safe?</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4238002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3539430"/>
          </a:xfrm>
          <a:prstGeom prst="rect">
            <a:avLst/>
          </a:prstGeom>
          <a:noFill/>
        </p:spPr>
        <p:txBody>
          <a:bodyPr wrap="square" rtlCol="0">
            <a:spAutoFit/>
          </a:bodyPr>
          <a:lstStyle/>
          <a:p>
            <a:r>
              <a:rPr lang="en-US" sz="2800" i="1" dirty="0">
                <a:solidFill>
                  <a:schemeClr val="bg1"/>
                </a:solidFill>
                <a:latin typeface="Bariol Regular" panose="02000506040000020003" pitchFamily="50" charset="0"/>
              </a:rPr>
              <a:t>Act 5:17 Then the high priest rose up, and all they that were with him, (which is the sect of the Sadducees,) and were filled with indignation, 18 And laid their hands on the apostles, and put them in the common prison. </a:t>
            </a:r>
          </a:p>
          <a:p>
            <a:r>
              <a:rPr lang="en-US" sz="2800" i="1" dirty="0">
                <a:solidFill>
                  <a:schemeClr val="bg1"/>
                </a:solidFill>
                <a:latin typeface="Bariol Regular" panose="02000506040000020003" pitchFamily="50" charset="0"/>
              </a:rPr>
              <a:t>19 But the angel of the Lord by night opened the prison doors, and brought them forth, and said, 20 </a:t>
            </a:r>
            <a:r>
              <a:rPr lang="en-US" sz="2800" b="1" i="1" dirty="0">
                <a:solidFill>
                  <a:schemeClr val="bg1"/>
                </a:solidFill>
                <a:latin typeface="Bariol Regular" panose="02000506040000020003" pitchFamily="50" charset="0"/>
              </a:rPr>
              <a:t>Go, stand and speak in the temple to the people all the words of this life. 21 </a:t>
            </a:r>
            <a:r>
              <a:rPr lang="en-US" sz="2800" b="1" i="1" u="sng" dirty="0">
                <a:solidFill>
                  <a:schemeClr val="bg1"/>
                </a:solidFill>
                <a:latin typeface="Bariol Regular" panose="02000506040000020003" pitchFamily="50" charset="0"/>
              </a:rPr>
              <a:t>And when they heard [that]</a:t>
            </a:r>
            <a:r>
              <a:rPr lang="en-US" sz="2800" b="1" i="1" dirty="0">
                <a:solidFill>
                  <a:schemeClr val="bg1"/>
                </a:solidFill>
                <a:latin typeface="Bariol Regular" panose="02000506040000020003" pitchFamily="50" charset="0"/>
              </a:rPr>
              <a:t>, they entered into the temple early in the morning, and taught. </a:t>
            </a:r>
            <a:br>
              <a:rPr lang="en-US" sz="2800" dirty="0">
                <a:solidFill>
                  <a:schemeClr val="bg1"/>
                </a:solidFill>
                <a:latin typeface="Bariol Regular" panose="02000506040000020003" pitchFamily="50" charset="0"/>
              </a:rPr>
            </a:br>
            <a:endParaRPr lang="en-US" sz="2800"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What is Safe?</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645080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429000"/>
            <a:ext cx="11364686" cy="1785104"/>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#2</a:t>
            </a:r>
            <a:endParaRPr lang="en-US" sz="4000" b="1" dirty="0">
              <a:solidFill>
                <a:schemeClr val="bg1"/>
              </a:solidFill>
              <a:latin typeface="Bariol Regular" panose="02000506040000020003" pitchFamily="50" charset="0"/>
            </a:endParaRPr>
          </a:p>
          <a:p>
            <a:r>
              <a:rPr lang="en-US" sz="4400" b="1" dirty="0">
                <a:solidFill>
                  <a:schemeClr val="bg1"/>
                </a:solidFill>
                <a:latin typeface="Bariol Regular" panose="02000506040000020003" pitchFamily="50" charset="0"/>
              </a:rPr>
              <a:t>Safety is surrender</a:t>
            </a:r>
            <a:endParaRPr lang="en-US" sz="44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2515859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4154984"/>
          </a:xfrm>
          <a:prstGeom prst="rect">
            <a:avLst/>
          </a:prstGeom>
          <a:noFill/>
        </p:spPr>
        <p:txBody>
          <a:bodyPr wrap="square" rtlCol="0">
            <a:spAutoFit/>
          </a:bodyPr>
          <a:lstStyle/>
          <a:p>
            <a:r>
              <a:rPr lang="en-US" sz="2400" i="1" dirty="0" err="1">
                <a:solidFill>
                  <a:schemeClr val="bg1"/>
                </a:solidFill>
                <a:latin typeface="Bariol Regular" panose="02000506040000020003" pitchFamily="50" charset="0"/>
              </a:rPr>
              <a:t>Deu</a:t>
            </a:r>
            <a:r>
              <a:rPr lang="en-US" sz="2400" i="1" dirty="0">
                <a:solidFill>
                  <a:schemeClr val="bg1"/>
                </a:solidFill>
                <a:latin typeface="Bariol Regular" panose="02000506040000020003" pitchFamily="50" charset="0"/>
              </a:rPr>
              <a:t> 31:1 And Moses went and </a:t>
            </a:r>
            <a:r>
              <a:rPr lang="en-US" sz="2400" i="1" dirty="0" err="1">
                <a:solidFill>
                  <a:schemeClr val="bg1"/>
                </a:solidFill>
                <a:latin typeface="Bariol Regular" panose="02000506040000020003" pitchFamily="50" charset="0"/>
              </a:rPr>
              <a:t>spake</a:t>
            </a:r>
            <a:r>
              <a:rPr lang="en-US" sz="2400" i="1" dirty="0">
                <a:solidFill>
                  <a:schemeClr val="bg1"/>
                </a:solidFill>
                <a:latin typeface="Bariol Regular" panose="02000506040000020003" pitchFamily="50" charset="0"/>
              </a:rPr>
              <a:t> these words unto all Israel. 2 And he said unto them, I [am] an hundred and twenty years old this day; I can no more go out and come in: also the LORD hath said unto me, Thou shalt not go over this Jordan. 3 The LORD thy God, he will go over before thee, [and] he will destroy these nations from before thee, and thou shalt possess them: [and] Joshua, he shall go over before thee, as the LORD hath said. 4 And the LORD shall do unto them as he did to </a:t>
            </a:r>
            <a:r>
              <a:rPr lang="en-US" sz="2400" i="1" dirty="0" err="1">
                <a:solidFill>
                  <a:schemeClr val="bg1"/>
                </a:solidFill>
                <a:latin typeface="Bariol Regular" panose="02000506040000020003" pitchFamily="50" charset="0"/>
              </a:rPr>
              <a:t>Sihon</a:t>
            </a:r>
            <a:r>
              <a:rPr lang="en-US" sz="2400" i="1" dirty="0">
                <a:solidFill>
                  <a:schemeClr val="bg1"/>
                </a:solidFill>
                <a:latin typeface="Bariol Regular" panose="02000506040000020003" pitchFamily="50" charset="0"/>
              </a:rPr>
              <a:t> and to </a:t>
            </a:r>
            <a:r>
              <a:rPr lang="en-US" sz="2400" i="1" dirty="0" err="1">
                <a:solidFill>
                  <a:schemeClr val="bg1"/>
                </a:solidFill>
                <a:latin typeface="Bariol Regular" panose="02000506040000020003" pitchFamily="50" charset="0"/>
              </a:rPr>
              <a:t>Og</a:t>
            </a:r>
            <a:r>
              <a:rPr lang="en-US" sz="2400" i="1" dirty="0">
                <a:solidFill>
                  <a:schemeClr val="bg1"/>
                </a:solidFill>
                <a:latin typeface="Bariol Regular" panose="02000506040000020003" pitchFamily="50" charset="0"/>
              </a:rPr>
              <a:t>, kings of the Amorites, and unto the land of them, whom he destroyed. 5 And the LORD shall give them up before your face, that ye may do unto them according unto all the commandments which I have commanded you. </a:t>
            </a:r>
            <a:r>
              <a:rPr lang="en-US" sz="2400" b="1" i="1" u="sng" dirty="0">
                <a:solidFill>
                  <a:schemeClr val="bg1"/>
                </a:solidFill>
                <a:latin typeface="Bariol Regular" panose="02000506040000020003" pitchFamily="50" charset="0"/>
              </a:rPr>
              <a:t>6 Be strong and of a good courage, fear not, nor be afraid of them: for the LORD thy God, he [it is] that doth go with thee; he will not fail thee, nor forsake thee.</a:t>
            </a:r>
            <a:br>
              <a:rPr lang="en-US" sz="2400" dirty="0">
                <a:solidFill>
                  <a:schemeClr val="bg1"/>
                </a:solidFill>
                <a:latin typeface="Bariol Regular" panose="02000506040000020003" pitchFamily="50" charset="0"/>
              </a:rPr>
            </a:br>
            <a:endParaRPr lang="en-US" sz="2400"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What is Safe?</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701782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4832092"/>
          </a:xfrm>
          <a:prstGeom prst="rect">
            <a:avLst/>
          </a:prstGeom>
          <a:noFill/>
        </p:spPr>
        <p:txBody>
          <a:bodyPr wrap="square" rtlCol="0">
            <a:spAutoFit/>
          </a:bodyPr>
          <a:lstStyle/>
          <a:p>
            <a:r>
              <a:rPr lang="en-US" sz="2800" i="1" dirty="0">
                <a:solidFill>
                  <a:schemeClr val="bg1"/>
                </a:solidFill>
                <a:latin typeface="Bariol Regular" panose="02000506040000020003" pitchFamily="50" charset="0"/>
              </a:rPr>
              <a:t>21 But the high priest came, and they that were with him, and called the council together, and all the senate of the children of Israel, and sent to the prison to have them brought. 22 But when the officers came, and found them not in the prison, they returned, and told, 23 Saying, The prison truly found we shut with all safety, and the keepers standing without before the doors: but when we had opened, we found no man within. 24 Now when the high priest and the captain of the temple and the chief priests heard these things, </a:t>
            </a:r>
            <a:r>
              <a:rPr lang="en-US" sz="2800" b="1" i="1" u="sng" dirty="0">
                <a:solidFill>
                  <a:schemeClr val="bg1"/>
                </a:solidFill>
                <a:latin typeface="Bariol Regular" panose="02000506040000020003" pitchFamily="50" charset="0"/>
              </a:rPr>
              <a:t>they doubted of them whereunto this would grow.</a:t>
            </a:r>
            <a:r>
              <a:rPr lang="en-US" sz="2800" i="1" dirty="0">
                <a:solidFill>
                  <a:schemeClr val="bg1"/>
                </a:solidFill>
                <a:latin typeface="Bariol Regular" panose="02000506040000020003" pitchFamily="50" charset="0"/>
              </a:rPr>
              <a:t> </a:t>
            </a:r>
            <a:r>
              <a:rPr lang="en-US" sz="2800" b="1" i="1" dirty="0">
                <a:solidFill>
                  <a:schemeClr val="bg1"/>
                </a:solidFill>
                <a:latin typeface="Bariol Regular" panose="02000506040000020003" pitchFamily="50" charset="0"/>
              </a:rPr>
              <a:t>25 Then came one and told them, saying, Behold, the men whom ye put in prison are standing in the temple, and teaching the people. 26 Then went the captain with the officers, and brought them without violence:</a:t>
            </a:r>
            <a:r>
              <a:rPr lang="en-US" sz="2800" b="1" i="1" u="sng" dirty="0">
                <a:solidFill>
                  <a:schemeClr val="bg1"/>
                </a:solidFill>
                <a:latin typeface="Bariol Regular" panose="02000506040000020003" pitchFamily="50" charset="0"/>
              </a:rPr>
              <a:t> for they feared the people, lest they should have been stoned. </a:t>
            </a:r>
            <a:endParaRPr lang="en-US" sz="2800"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The Enemy Exposed</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081275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429000"/>
            <a:ext cx="11364686" cy="258532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#3</a:t>
            </a:r>
            <a:endParaRPr lang="en-US" sz="4000" b="1" dirty="0">
              <a:solidFill>
                <a:schemeClr val="bg1"/>
              </a:solidFill>
              <a:latin typeface="Bariol Regular" panose="02000506040000020003" pitchFamily="50" charset="0"/>
            </a:endParaRPr>
          </a:p>
          <a:p>
            <a:r>
              <a:rPr lang="en-US" sz="4800" b="1" dirty="0">
                <a:solidFill>
                  <a:schemeClr val="bg1"/>
                </a:solidFill>
                <a:latin typeface="Bariol Regular" panose="02000506040000020003" pitchFamily="50" charset="0"/>
              </a:rPr>
              <a:t>The surrendered believer’s testimony will always exist as contrast to the world</a:t>
            </a:r>
            <a:endParaRPr lang="en-US" sz="48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3183472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2554545"/>
          </a:xfrm>
          <a:prstGeom prst="rect">
            <a:avLst/>
          </a:prstGeom>
          <a:noFill/>
        </p:spPr>
        <p:txBody>
          <a:bodyPr wrap="square" rtlCol="0">
            <a:spAutoFit/>
          </a:bodyPr>
          <a:lstStyle/>
          <a:p>
            <a:r>
              <a:rPr lang="en-US" sz="3200" i="1" dirty="0">
                <a:solidFill>
                  <a:schemeClr val="bg1"/>
                </a:solidFill>
                <a:latin typeface="Bariol Regular" panose="02000506040000020003" pitchFamily="50" charset="0"/>
              </a:rPr>
              <a:t>27 And when they had brought them, they set [them] before the council: and the high priest asked them, 28 Saying, Did not we </a:t>
            </a:r>
            <a:r>
              <a:rPr lang="en-US" sz="3200" i="1" dirty="0" err="1">
                <a:solidFill>
                  <a:schemeClr val="bg1"/>
                </a:solidFill>
                <a:latin typeface="Bariol Regular" panose="02000506040000020003" pitchFamily="50" charset="0"/>
              </a:rPr>
              <a:t>straitly</a:t>
            </a:r>
            <a:r>
              <a:rPr lang="en-US" sz="3200" i="1" dirty="0">
                <a:solidFill>
                  <a:schemeClr val="bg1"/>
                </a:solidFill>
                <a:latin typeface="Bariol Regular" panose="02000506040000020003" pitchFamily="50" charset="0"/>
              </a:rPr>
              <a:t> command you that ye should not teach </a:t>
            </a:r>
            <a:r>
              <a:rPr lang="en-US" sz="3200" b="1" i="1" u="sng" dirty="0">
                <a:solidFill>
                  <a:schemeClr val="bg1"/>
                </a:solidFill>
                <a:latin typeface="Bariol Regular" panose="02000506040000020003" pitchFamily="50" charset="0"/>
              </a:rPr>
              <a:t>in this name</a:t>
            </a:r>
            <a:r>
              <a:rPr lang="en-US" sz="3200" i="1" dirty="0">
                <a:solidFill>
                  <a:schemeClr val="bg1"/>
                </a:solidFill>
                <a:latin typeface="Bariol Regular" panose="02000506040000020003" pitchFamily="50" charset="0"/>
              </a:rPr>
              <a:t>? and, behold, ye have filled Jerusalem with your doctrine, and intend to bring </a:t>
            </a:r>
            <a:r>
              <a:rPr lang="en-US" sz="3200" b="1" i="1" u="sng" dirty="0">
                <a:solidFill>
                  <a:schemeClr val="bg1"/>
                </a:solidFill>
                <a:latin typeface="Bariol Regular" panose="02000506040000020003" pitchFamily="50" charset="0"/>
              </a:rPr>
              <a:t>this man's</a:t>
            </a:r>
            <a:r>
              <a:rPr lang="en-US" sz="3200" i="1" dirty="0">
                <a:solidFill>
                  <a:schemeClr val="bg1"/>
                </a:solidFill>
                <a:latin typeface="Bariol Regular" panose="02000506040000020003" pitchFamily="50" charset="0"/>
              </a:rPr>
              <a:t> blood upon us. </a:t>
            </a:r>
            <a:endParaRPr lang="en-US" sz="3200"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An Unwavering Voice</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40295311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753</TotalTime>
  <Words>1139</Words>
  <Application>Microsoft Office PowerPoint</Application>
  <PresentationFormat>Widescreen</PresentationFormat>
  <Paragraphs>36</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Bariol Regular</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Lee's Summit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Brandon Briscoe</dc:creator>
  <cp:lastModifiedBy>LFBIConf</cp:lastModifiedBy>
  <cp:revision>72</cp:revision>
  <dcterms:created xsi:type="dcterms:W3CDTF">2018-07-22T12:07:55Z</dcterms:created>
  <dcterms:modified xsi:type="dcterms:W3CDTF">2018-12-02T19:29:52Z</dcterms:modified>
</cp:coreProperties>
</file>