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555" r:id="rId3"/>
    <p:sldId id="590" r:id="rId4"/>
    <p:sldId id="591" r:id="rId5"/>
    <p:sldId id="592" r:id="rId6"/>
    <p:sldId id="593" r:id="rId7"/>
    <p:sldId id="594" r:id="rId8"/>
    <p:sldId id="547" r:id="rId9"/>
    <p:sldId id="556" r:id="rId10"/>
    <p:sldId id="595" r:id="rId11"/>
    <p:sldId id="574" r:id="rId12"/>
    <p:sldId id="596" r:id="rId13"/>
    <p:sldId id="575" r:id="rId14"/>
    <p:sldId id="597" r:id="rId15"/>
    <p:sldId id="598" r:id="rId16"/>
    <p:sldId id="599" r:id="rId17"/>
    <p:sldId id="600" r:id="rId18"/>
    <p:sldId id="601" r:id="rId19"/>
    <p:sldId id="602" r:id="rId20"/>
    <p:sldId id="603" r:id="rId21"/>
    <p:sldId id="604" r:id="rId22"/>
    <p:sldId id="605" r:id="rId23"/>
    <p:sldId id="606" r:id="rId24"/>
    <p:sldId id="607" r:id="rId25"/>
    <p:sldId id="608" r:id="rId26"/>
    <p:sldId id="609" r:id="rId27"/>
    <p:sldId id="610" r:id="rId28"/>
    <p:sldId id="611" r:id="rId29"/>
    <p:sldId id="612" r:id="rId30"/>
    <p:sldId id="613" r:id="rId31"/>
    <p:sldId id="614"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1" autoAdjust="0"/>
    <p:restoredTop sz="86481" autoAdjust="0"/>
  </p:normalViewPr>
  <p:slideViewPr>
    <p:cSldViewPr snapToGrid="0">
      <p:cViewPr varScale="1">
        <p:scale>
          <a:sx n="28" d="100"/>
          <a:sy n="28" d="100"/>
        </p:scale>
        <p:origin x="84" y="6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1436"/>
    </p:cViewPr>
  </p:sorterViewPr>
  <p:notesViewPr>
    <p:cSldViewPr snapToGrid="0">
      <p:cViewPr varScale="1">
        <p:scale>
          <a:sx n="45" d="100"/>
          <a:sy n="45" d="100"/>
        </p:scale>
        <p:origin x="204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D0B0F4-766C-4AC9-BBAF-C92FF767D659}" type="datetimeFigureOut">
              <a:rPr lang="en-US" smtClean="0"/>
              <a:t>5/19/2019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CCBBAE-53B8-4959-8444-B102FB4FAADC}" type="slidenum">
              <a:rPr lang="en-US" smtClean="0"/>
              <a:t>‹#›</a:t>
            </a:fld>
            <a:endParaRPr lang="en-US"/>
          </a:p>
        </p:txBody>
      </p:sp>
    </p:spTree>
    <p:extLst>
      <p:ext uri="{BB962C8B-B14F-4D97-AF65-F5344CB8AC3E}">
        <p14:creationId xmlns:p14="http://schemas.microsoft.com/office/powerpoint/2010/main" val="686323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840252-14B9-4B8C-A72D-E14F7F70B8CE}" type="datetimeFigureOut">
              <a:rPr lang="en-US" smtClean="0"/>
              <a:t>5/19/2019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CAE5E-61F9-406C-A7FC-B0EE648C43E9}" type="slidenum">
              <a:rPr lang="en-US" smtClean="0"/>
              <a:t>‹#›</a:t>
            </a:fld>
            <a:endParaRPr lang="en-US"/>
          </a:p>
        </p:txBody>
      </p:sp>
    </p:spTree>
    <p:extLst>
      <p:ext uri="{BB962C8B-B14F-4D97-AF65-F5344CB8AC3E}">
        <p14:creationId xmlns:p14="http://schemas.microsoft.com/office/powerpoint/2010/main" val="780194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5/19/2019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5/19/2019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5/19/2019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5/19/2019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5/19/2019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5/19/2019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5/19/2019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5/19/2019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5/19/2019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5/19/2019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5/19/2019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5/19/2019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159867" y="5176155"/>
            <a:ext cx="8966023" cy="1323439"/>
          </a:xfrm>
          <a:prstGeom prst="rect">
            <a:avLst/>
          </a:prstGeom>
          <a:noFill/>
        </p:spPr>
        <p:txBody>
          <a:bodyPr wrap="square" rtlCol="0">
            <a:spAutoFit/>
          </a:bodyPr>
          <a:lstStyle/>
          <a:p>
            <a:pPr algn="ctr"/>
            <a:r>
              <a:rPr lang="en-US" sz="4000" b="1" dirty="0">
                <a:solidFill>
                  <a:schemeClr val="bg1"/>
                </a:solidFill>
                <a:latin typeface="Bariol Regular" panose="02000506040000020003" pitchFamily="50" charset="0"/>
              </a:rPr>
              <a:t>The Perspective &amp; Pattern </a:t>
            </a:r>
          </a:p>
          <a:p>
            <a:pPr algn="ctr"/>
            <a:r>
              <a:rPr lang="en-US" sz="4000" b="1" dirty="0">
                <a:solidFill>
                  <a:schemeClr val="bg1"/>
                </a:solidFill>
                <a:latin typeface="Bariol Regular" panose="02000506040000020003" pitchFamily="50" charset="0"/>
              </a:rPr>
              <a:t>of Peter / Acts 9:31-43</a:t>
            </a: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#2</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Any minister who desires to be used </a:t>
            </a:r>
          </a:p>
          <a:p>
            <a:r>
              <a:rPr lang="en-US" sz="4400" b="1" dirty="0">
                <a:solidFill>
                  <a:schemeClr val="bg1"/>
                </a:solidFill>
                <a:latin typeface="Bariol Regular" panose="02000506040000020003" pitchFamily="50" charset="0"/>
              </a:rPr>
              <a:t>will be found busy serving.</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825254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308324"/>
          </a:xfrm>
          <a:prstGeom prst="rect">
            <a:avLst/>
          </a:prstGeom>
          <a:noFill/>
        </p:spPr>
        <p:txBody>
          <a:bodyPr wrap="square" rtlCol="0">
            <a:spAutoFit/>
          </a:bodyPr>
          <a:lstStyle/>
          <a:p>
            <a:pPr marL="742950" indent="-742950">
              <a:buAutoNum type="arabicPeriod"/>
            </a:pPr>
            <a:r>
              <a:rPr lang="en-US" sz="4400" dirty="0">
                <a:solidFill>
                  <a:schemeClr val="bg1"/>
                </a:solidFill>
                <a:latin typeface="Bariol Regular" panose="02000506040000020003" pitchFamily="50" charset="0"/>
              </a:rPr>
              <a:t>Focused on Ministry</a:t>
            </a:r>
          </a:p>
          <a:p>
            <a:pPr marL="742950" indent="-742950">
              <a:buAutoNum type="arabicPeriod"/>
            </a:pPr>
            <a:r>
              <a:rPr lang="en-US" sz="4400" dirty="0">
                <a:solidFill>
                  <a:schemeClr val="bg1"/>
                </a:solidFill>
                <a:latin typeface="Bariol Regular" panose="02000506040000020003" pitchFamily="50" charset="0"/>
              </a:rPr>
              <a:t>Focused on Christ</a:t>
            </a:r>
          </a:p>
          <a:p>
            <a:r>
              <a:rPr lang="en-US" sz="2800" i="1" dirty="0">
                <a:solidFill>
                  <a:schemeClr val="bg1"/>
                </a:solidFill>
                <a:latin typeface="Bariol Regular" panose="02000506040000020003" pitchFamily="50" charset="0"/>
              </a:rPr>
              <a:t>34 And Peter said unto him, Aeneas, Jesus Christ </a:t>
            </a:r>
            <a:r>
              <a:rPr lang="en-US" sz="2800" i="1" dirty="0" err="1">
                <a:solidFill>
                  <a:schemeClr val="bg1"/>
                </a:solidFill>
                <a:latin typeface="Bariol Regular" panose="02000506040000020003" pitchFamily="50" charset="0"/>
              </a:rPr>
              <a:t>maketh</a:t>
            </a:r>
            <a:r>
              <a:rPr lang="en-US" sz="2800" i="1" dirty="0">
                <a:solidFill>
                  <a:schemeClr val="bg1"/>
                </a:solidFill>
                <a:latin typeface="Bariol Regular" panose="02000506040000020003" pitchFamily="50" charset="0"/>
              </a:rPr>
              <a:t> thee whole:</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Focus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604825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4462760"/>
          </a:xfrm>
          <a:prstGeom prst="rect">
            <a:avLst/>
          </a:prstGeom>
          <a:noFill/>
        </p:spPr>
        <p:txBody>
          <a:bodyPr wrap="square" rtlCol="0">
            <a:spAutoFit/>
          </a:bodyPr>
          <a:lstStyle/>
          <a:p>
            <a:pPr marL="742950" indent="-742950">
              <a:buAutoNum type="arabicPeriod"/>
            </a:pPr>
            <a:r>
              <a:rPr lang="en-US" sz="4400" dirty="0">
                <a:solidFill>
                  <a:schemeClr val="bg1"/>
                </a:solidFill>
                <a:latin typeface="Bariol Regular" panose="02000506040000020003" pitchFamily="50" charset="0"/>
              </a:rPr>
              <a:t>Focused on Ministry</a:t>
            </a:r>
          </a:p>
          <a:p>
            <a:pPr marL="742950" indent="-742950">
              <a:buAutoNum type="arabicPeriod"/>
            </a:pPr>
            <a:r>
              <a:rPr lang="en-US" sz="4400" dirty="0">
                <a:solidFill>
                  <a:schemeClr val="bg1"/>
                </a:solidFill>
                <a:latin typeface="Bariol Regular" panose="02000506040000020003" pitchFamily="50" charset="0"/>
              </a:rPr>
              <a:t>Focused on Christ</a:t>
            </a:r>
          </a:p>
          <a:p>
            <a:r>
              <a:rPr lang="en-US" sz="2800" i="1" dirty="0">
                <a:solidFill>
                  <a:schemeClr val="bg1"/>
                </a:solidFill>
                <a:latin typeface="Bariol Regular" panose="02000506040000020003" pitchFamily="50" charset="0"/>
              </a:rPr>
              <a:t>34 And Peter said unto him, Aeneas, Jesus Christ </a:t>
            </a:r>
            <a:r>
              <a:rPr lang="en-US" sz="2800" i="1" dirty="0" err="1">
                <a:solidFill>
                  <a:schemeClr val="bg1"/>
                </a:solidFill>
                <a:latin typeface="Bariol Regular" panose="02000506040000020003" pitchFamily="50" charset="0"/>
              </a:rPr>
              <a:t>maketh</a:t>
            </a:r>
            <a:r>
              <a:rPr lang="en-US" sz="2800" i="1" dirty="0">
                <a:solidFill>
                  <a:schemeClr val="bg1"/>
                </a:solidFill>
                <a:latin typeface="Bariol Regular" panose="02000506040000020003" pitchFamily="50" charset="0"/>
              </a:rPr>
              <a:t> thee whole:</a:t>
            </a:r>
          </a:p>
          <a:p>
            <a:endParaRPr lang="en-US" sz="2800" i="1" dirty="0">
              <a:solidFill>
                <a:schemeClr val="bg1"/>
              </a:solidFill>
              <a:latin typeface="Bariol Regular" panose="02000506040000020003" pitchFamily="50" charset="0"/>
            </a:endParaRPr>
          </a:p>
          <a:p>
            <a:r>
              <a:rPr lang="en-US" sz="2800" i="1" dirty="0">
                <a:solidFill>
                  <a:schemeClr val="bg1"/>
                </a:solidFill>
                <a:latin typeface="Bariol Regular" panose="02000506040000020003" pitchFamily="50" charset="0"/>
              </a:rPr>
              <a:t>1Pe 4:11 If any man speak, [let him speak] as the oracles of God; if any man minister, [let him do it] as of the ability which God giveth: that God in all things may be glorified through Jesus Christ, to whom be praise and dominion for ever and ever. Amen.</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Focus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47629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#3</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Any minister who desires to be used </a:t>
            </a:r>
          </a:p>
          <a:p>
            <a:r>
              <a:rPr lang="en-US" sz="4400" b="1" dirty="0">
                <a:solidFill>
                  <a:schemeClr val="bg1"/>
                </a:solidFill>
                <a:latin typeface="Bariol Regular" panose="02000506040000020003" pitchFamily="50" charset="0"/>
              </a:rPr>
              <a:t>will focus on the glorification of Christ</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362144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416320"/>
          </a:xfrm>
          <a:prstGeom prst="rect">
            <a:avLst/>
          </a:prstGeom>
          <a:noFill/>
        </p:spPr>
        <p:txBody>
          <a:bodyPr wrap="square" rtlCol="0">
            <a:spAutoFit/>
          </a:bodyPr>
          <a:lstStyle/>
          <a:p>
            <a:pPr marL="742950" indent="-742950">
              <a:buAutoNum type="arabicPeriod"/>
            </a:pPr>
            <a:r>
              <a:rPr lang="en-US" sz="4400" dirty="0">
                <a:solidFill>
                  <a:schemeClr val="bg1"/>
                </a:solidFill>
                <a:latin typeface="Bariol Regular" panose="02000506040000020003" pitchFamily="50" charset="0"/>
              </a:rPr>
              <a:t>Focused on Ministry</a:t>
            </a:r>
          </a:p>
          <a:p>
            <a:pPr marL="742950" indent="-742950">
              <a:buAutoNum type="arabicPeriod"/>
            </a:pPr>
            <a:r>
              <a:rPr lang="en-US" sz="4400" dirty="0">
                <a:solidFill>
                  <a:schemeClr val="bg1"/>
                </a:solidFill>
                <a:latin typeface="Bariol Regular" panose="02000506040000020003" pitchFamily="50" charset="0"/>
              </a:rPr>
              <a:t>Focused on Christ</a:t>
            </a:r>
          </a:p>
          <a:p>
            <a:pPr marL="742950" indent="-742950">
              <a:buAutoNum type="arabicPeriod"/>
            </a:pPr>
            <a:r>
              <a:rPr lang="en-US" sz="4400" dirty="0">
                <a:solidFill>
                  <a:schemeClr val="bg1"/>
                </a:solidFill>
                <a:latin typeface="Bariol Regular" panose="02000506040000020003" pitchFamily="50" charset="0"/>
              </a:rPr>
              <a:t>Focused on Healing</a:t>
            </a:r>
          </a:p>
          <a:p>
            <a:r>
              <a:rPr lang="en-US" sz="2800" i="1" dirty="0">
                <a:solidFill>
                  <a:schemeClr val="bg1"/>
                </a:solidFill>
                <a:latin typeface="Bariol Regular" panose="02000506040000020003" pitchFamily="50" charset="0"/>
              </a:rPr>
              <a:t>...arise, and make thy bed. And he arose immediately. 35 And all that dwelt at </a:t>
            </a:r>
            <a:r>
              <a:rPr lang="en-US" sz="2800" i="1" dirty="0" err="1">
                <a:solidFill>
                  <a:schemeClr val="bg1"/>
                </a:solidFill>
                <a:latin typeface="Bariol Regular" panose="02000506040000020003" pitchFamily="50" charset="0"/>
              </a:rPr>
              <a:t>Lydda</a:t>
            </a:r>
            <a:r>
              <a:rPr lang="en-US" sz="2800" i="1" dirty="0">
                <a:solidFill>
                  <a:schemeClr val="bg1"/>
                </a:solidFill>
                <a:latin typeface="Bariol Regular" panose="02000506040000020003" pitchFamily="50" charset="0"/>
              </a:rPr>
              <a:t> and </a:t>
            </a:r>
            <a:r>
              <a:rPr lang="en-US" sz="2800" i="1" dirty="0" err="1">
                <a:solidFill>
                  <a:schemeClr val="bg1"/>
                </a:solidFill>
                <a:latin typeface="Bariol Regular" panose="02000506040000020003" pitchFamily="50" charset="0"/>
              </a:rPr>
              <a:t>Saron</a:t>
            </a:r>
            <a:r>
              <a:rPr lang="en-US" sz="2800" i="1" dirty="0">
                <a:solidFill>
                  <a:schemeClr val="bg1"/>
                </a:solidFill>
                <a:latin typeface="Bariol Regular" panose="02000506040000020003" pitchFamily="50" charset="0"/>
              </a:rPr>
              <a:t> saw him, and turned to the Lord. </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Focus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254669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5324535"/>
          </a:xfrm>
          <a:prstGeom prst="rect">
            <a:avLst/>
          </a:prstGeom>
          <a:noFill/>
        </p:spPr>
        <p:txBody>
          <a:bodyPr wrap="square" rtlCol="0">
            <a:spAutoFit/>
          </a:bodyPr>
          <a:lstStyle/>
          <a:p>
            <a:pPr marL="742950" indent="-742950">
              <a:buAutoNum type="arabicPeriod"/>
            </a:pPr>
            <a:r>
              <a:rPr lang="en-US" sz="4400" dirty="0">
                <a:solidFill>
                  <a:schemeClr val="bg1"/>
                </a:solidFill>
                <a:latin typeface="Bariol Regular" panose="02000506040000020003" pitchFamily="50" charset="0"/>
              </a:rPr>
              <a:t>Focused on Ministry</a:t>
            </a:r>
          </a:p>
          <a:p>
            <a:pPr marL="742950" indent="-742950">
              <a:buAutoNum type="arabicPeriod"/>
            </a:pPr>
            <a:r>
              <a:rPr lang="en-US" sz="4400" dirty="0">
                <a:solidFill>
                  <a:schemeClr val="bg1"/>
                </a:solidFill>
                <a:latin typeface="Bariol Regular" panose="02000506040000020003" pitchFamily="50" charset="0"/>
              </a:rPr>
              <a:t>Focused on Christ</a:t>
            </a:r>
          </a:p>
          <a:p>
            <a:pPr marL="742950" indent="-742950">
              <a:buAutoNum type="arabicPeriod"/>
            </a:pPr>
            <a:r>
              <a:rPr lang="en-US" sz="4400" dirty="0">
                <a:solidFill>
                  <a:schemeClr val="bg1"/>
                </a:solidFill>
                <a:latin typeface="Bariol Regular" panose="02000506040000020003" pitchFamily="50" charset="0"/>
              </a:rPr>
              <a:t>Focused on Healing</a:t>
            </a:r>
          </a:p>
          <a:p>
            <a:r>
              <a:rPr lang="en-US" sz="2800" i="1" dirty="0">
                <a:solidFill>
                  <a:schemeClr val="bg1"/>
                </a:solidFill>
                <a:latin typeface="Bariol Regular" panose="02000506040000020003" pitchFamily="50" charset="0"/>
              </a:rPr>
              <a:t>...arise, and make thy bed. And he arose immediately. 35 And all that dwelt at </a:t>
            </a:r>
            <a:r>
              <a:rPr lang="en-US" sz="2800" i="1" dirty="0" err="1">
                <a:solidFill>
                  <a:schemeClr val="bg1"/>
                </a:solidFill>
                <a:latin typeface="Bariol Regular" panose="02000506040000020003" pitchFamily="50" charset="0"/>
              </a:rPr>
              <a:t>Lydda</a:t>
            </a:r>
            <a:r>
              <a:rPr lang="en-US" sz="2800" i="1" dirty="0">
                <a:solidFill>
                  <a:schemeClr val="bg1"/>
                </a:solidFill>
                <a:latin typeface="Bariol Regular" panose="02000506040000020003" pitchFamily="50" charset="0"/>
              </a:rPr>
              <a:t> and </a:t>
            </a:r>
            <a:r>
              <a:rPr lang="en-US" sz="2800" i="1" dirty="0" err="1">
                <a:solidFill>
                  <a:schemeClr val="bg1"/>
                </a:solidFill>
                <a:latin typeface="Bariol Regular" panose="02000506040000020003" pitchFamily="50" charset="0"/>
              </a:rPr>
              <a:t>Saron</a:t>
            </a:r>
            <a:r>
              <a:rPr lang="en-US" sz="2800" i="1" dirty="0">
                <a:solidFill>
                  <a:schemeClr val="bg1"/>
                </a:solidFill>
                <a:latin typeface="Bariol Regular" panose="02000506040000020003" pitchFamily="50" charset="0"/>
              </a:rPr>
              <a:t> saw him, and turned to the Lord. </a:t>
            </a:r>
          </a:p>
          <a:p>
            <a:endParaRPr lang="en-US" sz="2800" i="1" dirty="0">
              <a:solidFill>
                <a:schemeClr val="bg1"/>
              </a:solidFill>
              <a:latin typeface="Bariol Regular" panose="02000506040000020003" pitchFamily="50" charset="0"/>
            </a:endParaRPr>
          </a:p>
          <a:p>
            <a:r>
              <a:rPr lang="en-US" sz="2400" i="1" dirty="0">
                <a:solidFill>
                  <a:schemeClr val="bg1"/>
                </a:solidFill>
                <a:latin typeface="Bariol Regular" panose="02000506040000020003" pitchFamily="50" charset="0"/>
              </a:rPr>
              <a:t>1Co 9:19 For though I be free from all [men], yet have </a:t>
            </a:r>
            <a:r>
              <a:rPr lang="en-US" sz="2400" i="1" u="sng" dirty="0">
                <a:solidFill>
                  <a:schemeClr val="bg1"/>
                </a:solidFill>
                <a:latin typeface="Bariol Regular" panose="02000506040000020003" pitchFamily="50" charset="0"/>
              </a:rPr>
              <a:t>I made myself servant unto all,</a:t>
            </a:r>
            <a:r>
              <a:rPr lang="en-US" sz="2400" i="1" dirty="0">
                <a:solidFill>
                  <a:schemeClr val="bg1"/>
                </a:solidFill>
                <a:latin typeface="Bariol Regular" panose="02000506040000020003" pitchFamily="50" charset="0"/>
              </a:rPr>
              <a:t> that I might gain the more. ... 22 To the weak became I as weak, that I might gain the weak: I am made all things to all [men], that I might by all means save some. 23 A</a:t>
            </a:r>
            <a:r>
              <a:rPr lang="en-US" sz="2400" i="1" u="sng" dirty="0">
                <a:solidFill>
                  <a:schemeClr val="bg1"/>
                </a:solidFill>
                <a:latin typeface="Bariol Regular" panose="02000506040000020003" pitchFamily="50" charset="0"/>
              </a:rPr>
              <a:t>nd this I do for the gospel's sake</a:t>
            </a:r>
            <a:r>
              <a:rPr lang="en-US" sz="2400" i="1" dirty="0">
                <a:solidFill>
                  <a:schemeClr val="bg1"/>
                </a:solidFill>
                <a:latin typeface="Bariol Regular" panose="02000506040000020003" pitchFamily="50" charset="0"/>
              </a:rPr>
              <a:t>, that I might be partaker thereof with [you].</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Focus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77024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#4</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Any minister who desires to be used </a:t>
            </a:r>
          </a:p>
          <a:p>
            <a:r>
              <a:rPr lang="en-US" sz="4400" b="1" dirty="0">
                <a:solidFill>
                  <a:schemeClr val="bg1"/>
                </a:solidFill>
                <a:latin typeface="Bariol Regular" panose="02000506040000020003" pitchFamily="50" charset="0"/>
              </a:rPr>
              <a:t>will focus on the healing of people’s souls</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072358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385542"/>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36 Now there was at Joppa a certain disciple named Tabitha, which by interpretation is called Dorcas: this woman was full of good works and </a:t>
            </a:r>
            <a:r>
              <a:rPr lang="en-US" sz="2800" i="1" dirty="0" err="1">
                <a:solidFill>
                  <a:schemeClr val="bg1"/>
                </a:solidFill>
                <a:latin typeface="Bariol Regular" panose="02000506040000020003" pitchFamily="50" charset="0"/>
              </a:rPr>
              <a:t>almsdeeds</a:t>
            </a:r>
            <a:r>
              <a:rPr lang="en-US" sz="2800" i="1" dirty="0">
                <a:solidFill>
                  <a:schemeClr val="bg1"/>
                </a:solidFill>
                <a:latin typeface="Bariol Regular" panose="02000506040000020003" pitchFamily="50" charset="0"/>
              </a:rPr>
              <a:t> which she did. 37 And it came to pass in those days, that she was sick, and died: whom when they had washed, they laid [her] in an upper chamber. 38 And forasmuch as </a:t>
            </a:r>
            <a:r>
              <a:rPr lang="en-US" sz="2800" i="1" dirty="0" err="1">
                <a:solidFill>
                  <a:schemeClr val="bg1"/>
                </a:solidFill>
                <a:latin typeface="Bariol Regular" panose="02000506040000020003" pitchFamily="50" charset="0"/>
              </a:rPr>
              <a:t>Lydda</a:t>
            </a:r>
            <a:r>
              <a:rPr lang="en-US" sz="2800" i="1" dirty="0">
                <a:solidFill>
                  <a:schemeClr val="bg1"/>
                </a:solidFill>
                <a:latin typeface="Bariol Regular" panose="02000506040000020003" pitchFamily="50" charset="0"/>
              </a:rPr>
              <a:t> was nigh to Joppa, and the disciples had heard that Peter was there, they sent unto him two men, desiring [him] that </a:t>
            </a:r>
            <a:r>
              <a:rPr lang="en-US" i="1" dirty="0"/>
              <a:t>he would not delay to come to them. </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Heart to Go</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266767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4401205"/>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36 Now there was at Joppa a certain disciple named Tabitha, which by interpretation is called Dorcas: this woman was full of good works and </a:t>
            </a:r>
            <a:r>
              <a:rPr lang="en-US" sz="2800" i="1" dirty="0" err="1">
                <a:solidFill>
                  <a:schemeClr val="bg1"/>
                </a:solidFill>
                <a:latin typeface="Bariol Regular" panose="02000506040000020003" pitchFamily="50" charset="0"/>
              </a:rPr>
              <a:t>almsdeeds</a:t>
            </a:r>
            <a:r>
              <a:rPr lang="en-US" sz="2800" i="1" dirty="0">
                <a:solidFill>
                  <a:schemeClr val="bg1"/>
                </a:solidFill>
                <a:latin typeface="Bariol Regular" panose="02000506040000020003" pitchFamily="50" charset="0"/>
              </a:rPr>
              <a:t> which she did. 37 And it came to pass in those days, that she was sick, and died: whom when they had washed, they laid [her] in an upper chamber. 38 And forasmuch as </a:t>
            </a:r>
            <a:r>
              <a:rPr lang="en-US" sz="2800" i="1" dirty="0" err="1">
                <a:solidFill>
                  <a:schemeClr val="bg1"/>
                </a:solidFill>
                <a:latin typeface="Bariol Regular" panose="02000506040000020003" pitchFamily="50" charset="0"/>
              </a:rPr>
              <a:t>Lydda</a:t>
            </a:r>
            <a:r>
              <a:rPr lang="en-US" sz="2800" i="1" dirty="0">
                <a:solidFill>
                  <a:schemeClr val="bg1"/>
                </a:solidFill>
                <a:latin typeface="Bariol Regular" panose="02000506040000020003" pitchFamily="50" charset="0"/>
              </a:rPr>
              <a:t> was nigh to Joppa, and the disciples had heard that Peter was there, they sent unto him two men, desiring [him] that he would not delay to come to them. </a:t>
            </a:r>
          </a:p>
          <a:p>
            <a:endParaRPr lang="en-US" sz="2800" i="1" dirty="0">
              <a:solidFill>
                <a:schemeClr val="bg1"/>
              </a:solidFill>
              <a:latin typeface="Bariol Regular" panose="02000506040000020003" pitchFamily="50" charset="0"/>
            </a:endParaRPr>
          </a:p>
          <a:p>
            <a:endParaRPr lang="en-US" sz="2800" i="1" dirty="0">
              <a:solidFill>
                <a:schemeClr val="bg1"/>
              </a:solidFill>
              <a:latin typeface="Bariol Regular" panose="02000506040000020003" pitchFamily="50" charset="0"/>
            </a:endParaRPr>
          </a:p>
          <a:p>
            <a:r>
              <a:rPr lang="en-US" sz="2800" i="1" dirty="0">
                <a:solidFill>
                  <a:schemeClr val="bg1"/>
                </a:solidFill>
                <a:latin typeface="Bariol Regular" panose="02000506040000020003" pitchFamily="50" charset="0"/>
              </a:rPr>
              <a:t>…39 Then Peter arose and went with them. </a:t>
            </a: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Heart to Go</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164251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#5</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 Mature Minister is never too busy </a:t>
            </a:r>
          </a:p>
          <a:p>
            <a:r>
              <a:rPr lang="en-US" sz="4400" b="1" dirty="0">
                <a:solidFill>
                  <a:schemeClr val="bg1"/>
                </a:solidFill>
                <a:latin typeface="Bariol Regular" panose="02000506040000020003" pitchFamily="50" charset="0"/>
              </a:rPr>
              <a:t>to meet the pressing needs of others.</a:t>
            </a:r>
            <a:r>
              <a:rPr lang="en-US" b="1" dirty="0"/>
              <a:t>.</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028221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677656"/>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32 And it came to pass, as Peter passed throughout all [quarters], he came down also to the saints which dwelt at </a:t>
            </a:r>
            <a:r>
              <a:rPr lang="en-US" sz="2800" i="1" dirty="0" err="1">
                <a:solidFill>
                  <a:schemeClr val="bg1"/>
                </a:solidFill>
                <a:latin typeface="Bariol Regular" panose="02000506040000020003" pitchFamily="50" charset="0"/>
              </a:rPr>
              <a:t>Lydda</a:t>
            </a:r>
            <a:r>
              <a:rPr lang="en-US" sz="2800" i="1" dirty="0">
                <a:solidFill>
                  <a:schemeClr val="bg1"/>
                </a:solidFill>
                <a:latin typeface="Bariol Regular" panose="02000506040000020003" pitchFamily="50" charset="0"/>
              </a:rPr>
              <a:t>. 33 And there he found a certain man named Aeneas, which had kept his bed eight years, and was sick of the palsy. 34 And Peter said unto him, Aeneas, Jesus Christ </a:t>
            </a:r>
            <a:r>
              <a:rPr lang="en-US" sz="2800" i="1" dirty="0" err="1">
                <a:solidFill>
                  <a:schemeClr val="bg1"/>
                </a:solidFill>
                <a:latin typeface="Bariol Regular" panose="02000506040000020003" pitchFamily="50" charset="0"/>
              </a:rPr>
              <a:t>maketh</a:t>
            </a:r>
            <a:r>
              <a:rPr lang="en-US" sz="2800" i="1" dirty="0">
                <a:solidFill>
                  <a:schemeClr val="bg1"/>
                </a:solidFill>
                <a:latin typeface="Bariol Regular" panose="02000506040000020003" pitchFamily="50" charset="0"/>
              </a:rPr>
              <a:t> thee whole: arise, and make thy bed. And he arose immediately. 35 And all that dwelt at </a:t>
            </a:r>
            <a:r>
              <a:rPr lang="en-US" sz="2800" i="1" dirty="0" err="1">
                <a:solidFill>
                  <a:schemeClr val="bg1"/>
                </a:solidFill>
                <a:latin typeface="Bariol Regular" panose="02000506040000020003" pitchFamily="50" charset="0"/>
              </a:rPr>
              <a:t>Lydda</a:t>
            </a:r>
            <a:r>
              <a:rPr lang="en-US" sz="2800" i="1" dirty="0">
                <a:solidFill>
                  <a:schemeClr val="bg1"/>
                </a:solidFill>
                <a:latin typeface="Bariol Regular" panose="02000506040000020003" pitchFamily="50" charset="0"/>
              </a:rPr>
              <a:t> and </a:t>
            </a:r>
            <a:r>
              <a:rPr lang="en-US" sz="2800" i="1" dirty="0" err="1">
                <a:solidFill>
                  <a:schemeClr val="bg1"/>
                </a:solidFill>
                <a:latin typeface="Bariol Regular" panose="02000506040000020003" pitchFamily="50" charset="0"/>
              </a:rPr>
              <a:t>Saron</a:t>
            </a:r>
            <a:r>
              <a:rPr lang="en-US" sz="2800" i="1" dirty="0">
                <a:solidFill>
                  <a:schemeClr val="bg1"/>
                </a:solidFill>
                <a:latin typeface="Bariol Regular" panose="02000506040000020003" pitchFamily="50" charset="0"/>
              </a:rPr>
              <a:t> saw him, and turned to the Lord. </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Gifting</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217716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1384995"/>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39b….When he was come, they brought him into the upper chamber: and all the widows stood by him weeping, and shewing the coats and garments which Dorcas made, while she was with them. </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Heart was to Listen</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743196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539430"/>
          </a:xfrm>
          <a:prstGeom prst="rect">
            <a:avLst/>
          </a:prstGeom>
          <a:noFill/>
        </p:spPr>
        <p:txBody>
          <a:bodyPr wrap="square" rtlCol="0">
            <a:spAutoFit/>
          </a:bodyPr>
          <a:lstStyle/>
          <a:p>
            <a:r>
              <a:rPr lang="en-US" sz="2800" i="1" dirty="0" err="1">
                <a:solidFill>
                  <a:schemeClr val="bg1"/>
                </a:solidFill>
                <a:latin typeface="Bariol Regular" panose="02000506040000020003" pitchFamily="50" charset="0"/>
              </a:rPr>
              <a:t>Jhn</a:t>
            </a:r>
            <a:r>
              <a:rPr lang="en-US" sz="2800" i="1" dirty="0">
                <a:solidFill>
                  <a:schemeClr val="bg1"/>
                </a:solidFill>
                <a:latin typeface="Bariol Regular" panose="02000506040000020003" pitchFamily="50" charset="0"/>
              </a:rPr>
              <a:t> 11:31 The Jews then which were with her in the house, and comforted her, when they saw Mary, that she rose up hastily and went out, followed her, saying, She </a:t>
            </a:r>
            <a:r>
              <a:rPr lang="en-US" sz="2800" i="1" dirty="0" err="1">
                <a:solidFill>
                  <a:schemeClr val="bg1"/>
                </a:solidFill>
                <a:latin typeface="Bariol Regular" panose="02000506040000020003" pitchFamily="50" charset="0"/>
              </a:rPr>
              <a:t>goeth</a:t>
            </a:r>
            <a:r>
              <a:rPr lang="en-US" sz="2800" i="1" dirty="0">
                <a:solidFill>
                  <a:schemeClr val="bg1"/>
                </a:solidFill>
                <a:latin typeface="Bariol Regular" panose="02000506040000020003" pitchFamily="50" charset="0"/>
              </a:rPr>
              <a:t> unto the grave to weep there. 32 Then when Mary was come where Jesus was, and saw him, she fell down at his feet, saying unto him, Lord, if thou </a:t>
            </a:r>
            <a:r>
              <a:rPr lang="en-US" sz="2800" i="1" dirty="0" err="1">
                <a:solidFill>
                  <a:schemeClr val="bg1"/>
                </a:solidFill>
                <a:latin typeface="Bariol Regular" panose="02000506040000020003" pitchFamily="50" charset="0"/>
              </a:rPr>
              <a:t>hadst</a:t>
            </a:r>
            <a:r>
              <a:rPr lang="en-US" sz="2800" i="1" dirty="0">
                <a:solidFill>
                  <a:schemeClr val="bg1"/>
                </a:solidFill>
                <a:latin typeface="Bariol Regular" panose="02000506040000020003" pitchFamily="50" charset="0"/>
              </a:rPr>
              <a:t> been here, my brother had not died. 33 When Jesus therefore saw her weeping, and the Jews also weeping which came with her, he groaned in the spirit, and was troubled, 34 And said, Where have ye laid him? They said unto him, Lord, come and see. 35 Jesus wept. 36 Then said the Jews, Behold how he loved him!</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Heart was to Listen</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719668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#6</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 Mature Minister desires to </a:t>
            </a:r>
          </a:p>
          <a:p>
            <a:r>
              <a:rPr lang="en-US" sz="4400" b="1" dirty="0">
                <a:solidFill>
                  <a:schemeClr val="bg1"/>
                </a:solidFill>
                <a:latin typeface="Bariol Regular" panose="02000506040000020003" pitchFamily="50" charset="0"/>
              </a:rPr>
              <a:t>listen and empathize in order to understand.</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208363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523220"/>
          </a:xfrm>
          <a:prstGeom prst="rect">
            <a:avLst/>
          </a:prstGeom>
          <a:noFill/>
        </p:spPr>
        <p:txBody>
          <a:bodyPr wrap="square" rtlCol="0">
            <a:spAutoFit/>
          </a:bodyPr>
          <a:lstStyle/>
          <a:p>
            <a:r>
              <a:rPr lang="en-US" sz="2800" i="1" dirty="0">
                <a:solidFill>
                  <a:schemeClr val="bg1"/>
                </a:solidFill>
              </a:rPr>
              <a:t>40 But Peter put them all forth, and kneeled down, and prayed; </a:t>
            </a:r>
            <a:endParaRPr lang="en-US" sz="2800" i="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Heart was to Listen</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427797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1815882"/>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40 But Peter put them all forth, and kneeled down, </a:t>
            </a:r>
            <a:r>
              <a:rPr lang="en-US" sz="2800" i="1" u="sng" dirty="0">
                <a:solidFill>
                  <a:schemeClr val="bg1"/>
                </a:solidFill>
                <a:latin typeface="Bariol Regular" panose="02000506040000020003" pitchFamily="50" charset="0"/>
              </a:rPr>
              <a:t>and prayed;</a:t>
            </a:r>
            <a:r>
              <a:rPr lang="en-US" sz="2800" i="1" dirty="0">
                <a:solidFill>
                  <a:schemeClr val="bg1"/>
                </a:solidFill>
                <a:latin typeface="Bariol Regular" panose="02000506040000020003" pitchFamily="50" charset="0"/>
              </a:rPr>
              <a:t> and turning [him] to the body said, Tabitha, arise. And she opened her eyes: and when she saw Peter, she sat up. 41 And he gave her [his] hand, and lifted her up, and when he had called the saints and widows, presented her alive. </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Heart was for Life</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064203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970318"/>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Mar 38 And he cometh to the house of the ruler of the synagogue, and </a:t>
            </a:r>
            <a:r>
              <a:rPr lang="en-US" sz="2800" i="1" dirty="0" err="1">
                <a:solidFill>
                  <a:schemeClr val="bg1"/>
                </a:solidFill>
                <a:latin typeface="Bariol Regular" panose="02000506040000020003" pitchFamily="50" charset="0"/>
              </a:rPr>
              <a:t>seeth</a:t>
            </a:r>
            <a:r>
              <a:rPr lang="en-US" sz="2800" i="1" dirty="0">
                <a:solidFill>
                  <a:schemeClr val="bg1"/>
                </a:solidFill>
                <a:latin typeface="Bariol Regular" panose="02000506040000020003" pitchFamily="50" charset="0"/>
              </a:rPr>
              <a:t> the tumult, and them that wept and wailed greatly. 39 And when he was come in, he </a:t>
            </a:r>
            <a:r>
              <a:rPr lang="en-US" sz="2800" i="1" dirty="0" err="1">
                <a:solidFill>
                  <a:schemeClr val="bg1"/>
                </a:solidFill>
                <a:latin typeface="Bariol Regular" panose="02000506040000020003" pitchFamily="50" charset="0"/>
              </a:rPr>
              <a:t>saith</a:t>
            </a:r>
            <a:r>
              <a:rPr lang="en-US" sz="2800" i="1" dirty="0">
                <a:solidFill>
                  <a:schemeClr val="bg1"/>
                </a:solidFill>
                <a:latin typeface="Bariol Regular" panose="02000506040000020003" pitchFamily="50" charset="0"/>
              </a:rPr>
              <a:t> unto them, Why make ye this ado, and weep? the damsel is not dead, but </a:t>
            </a:r>
            <a:r>
              <a:rPr lang="en-US" sz="2800" i="1" dirty="0" err="1">
                <a:solidFill>
                  <a:schemeClr val="bg1"/>
                </a:solidFill>
                <a:latin typeface="Bariol Regular" panose="02000506040000020003" pitchFamily="50" charset="0"/>
              </a:rPr>
              <a:t>sleepeth.And</a:t>
            </a:r>
            <a:r>
              <a:rPr lang="en-US" sz="2800" i="1" dirty="0">
                <a:solidFill>
                  <a:schemeClr val="bg1"/>
                </a:solidFill>
                <a:latin typeface="Bariol Regular" panose="02000506040000020003" pitchFamily="50" charset="0"/>
              </a:rPr>
              <a:t> they laughed him to scorn. But when he had put them all out, he taketh the father and the mother of the damsel, and them that were with him, and </a:t>
            </a:r>
            <a:r>
              <a:rPr lang="en-US" sz="2800" i="1" dirty="0" err="1">
                <a:solidFill>
                  <a:schemeClr val="bg1"/>
                </a:solidFill>
                <a:latin typeface="Bariol Regular" panose="02000506040000020003" pitchFamily="50" charset="0"/>
              </a:rPr>
              <a:t>entereth</a:t>
            </a:r>
            <a:r>
              <a:rPr lang="en-US" sz="2800" i="1" dirty="0">
                <a:solidFill>
                  <a:schemeClr val="bg1"/>
                </a:solidFill>
                <a:latin typeface="Bariol Regular" panose="02000506040000020003" pitchFamily="50" charset="0"/>
              </a:rPr>
              <a:t> in where the damsel was lying. 41 And he took the damsel by the hand, and said unto her, </a:t>
            </a:r>
            <a:r>
              <a:rPr lang="en-US" sz="2800" i="1" dirty="0" err="1">
                <a:solidFill>
                  <a:schemeClr val="bg1"/>
                </a:solidFill>
                <a:latin typeface="Bariol Regular" panose="02000506040000020003" pitchFamily="50" charset="0"/>
              </a:rPr>
              <a:t>Talitha</a:t>
            </a:r>
            <a:r>
              <a:rPr lang="en-US" sz="2800" i="1" dirty="0">
                <a:solidFill>
                  <a:schemeClr val="bg1"/>
                </a:solidFill>
                <a:latin typeface="Bariol Regular" panose="02000506040000020003" pitchFamily="50" charset="0"/>
              </a:rPr>
              <a:t> </a:t>
            </a:r>
            <a:r>
              <a:rPr lang="en-US" sz="2800" i="1" dirty="0" err="1">
                <a:solidFill>
                  <a:schemeClr val="bg1"/>
                </a:solidFill>
                <a:latin typeface="Bariol Regular" panose="02000506040000020003" pitchFamily="50" charset="0"/>
              </a:rPr>
              <a:t>cumi</a:t>
            </a:r>
            <a:r>
              <a:rPr lang="en-US" sz="2800" i="1" dirty="0">
                <a:solidFill>
                  <a:schemeClr val="bg1"/>
                </a:solidFill>
                <a:latin typeface="Bariol Regular" panose="02000506040000020003" pitchFamily="50" charset="0"/>
              </a:rPr>
              <a:t>; which is, being interpreted, Damsel, I say unto thee, arise. 42 And straightway the damsel arose, and walked; for she was [of the age] of twelve years. And they were astonished with a great astonishment.</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Heart was for Life</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88968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#7</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 Mature Minister sees the world in terms of life and death.</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05913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523220"/>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42 And it was known throughout all Joppa; and many believed in the Lord. </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Heart was for the Lost</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11453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#8</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 Mature Minister exploits </a:t>
            </a:r>
          </a:p>
          <a:p>
            <a:r>
              <a:rPr lang="en-US" sz="4400" b="1" dirty="0">
                <a:solidFill>
                  <a:schemeClr val="bg1"/>
                </a:solidFill>
                <a:latin typeface="Bariol Regular" panose="02000506040000020003" pitchFamily="50" charset="0"/>
              </a:rPr>
              <a:t>every opportunity to share the gospel.</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906749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954107"/>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43 And it came to pass, that he tarried many days in Joppa with one Simon a tanner.</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Heart Transcends Boundaries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12231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954107"/>
          </a:xfrm>
          <a:prstGeom prst="rect">
            <a:avLst/>
          </a:prstGeom>
          <a:noFill/>
        </p:spPr>
        <p:txBody>
          <a:bodyPr wrap="square" rtlCol="0">
            <a:spAutoFit/>
          </a:bodyPr>
          <a:lstStyle/>
          <a:p>
            <a:r>
              <a:rPr lang="en-US" sz="2800" dirty="0">
                <a:solidFill>
                  <a:schemeClr val="bg1"/>
                </a:solidFill>
                <a:latin typeface="Bariol Regular" panose="02000506040000020003" pitchFamily="50" charset="0"/>
              </a:rPr>
              <a:t>T</a:t>
            </a:r>
            <a:r>
              <a:rPr lang="en-US" sz="2800" b="1" dirty="0">
                <a:solidFill>
                  <a:schemeClr val="bg1"/>
                </a:solidFill>
                <a:latin typeface="Bariol Regular" panose="02000506040000020003" pitchFamily="50" charset="0"/>
              </a:rPr>
              <a:t>he apostles were unique in that they could perform sign gifts: miracles, healings, tongues, and interpretations of tongues. </a:t>
            </a:r>
            <a:endParaRPr lang="en-US" sz="2800" i="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Gifting</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4371996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#9</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 Mature Minister doesn’t see people</a:t>
            </a:r>
          </a:p>
          <a:p>
            <a:r>
              <a:rPr lang="en-US" sz="4400" b="1" dirty="0">
                <a:solidFill>
                  <a:schemeClr val="bg1"/>
                </a:solidFill>
                <a:latin typeface="Bariol Regular" panose="02000506040000020003" pitchFamily="50" charset="0"/>
              </a:rPr>
              <a:t>in worldly terms they see souls.</a:t>
            </a:r>
            <a:endParaRPr lang="en-US" sz="4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670353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539430"/>
          </a:xfrm>
          <a:prstGeom prst="rect">
            <a:avLst/>
          </a:prstGeom>
          <a:noFill/>
        </p:spPr>
        <p:txBody>
          <a:bodyPr wrap="square" rtlCol="0">
            <a:spAutoFit/>
          </a:bodyPr>
          <a:lstStyle/>
          <a:p>
            <a:pPr marL="457200" indent="-457200" fontAlgn="base">
              <a:buFont typeface="Arial" panose="020B0604020202020204" pitchFamily="34" charset="0"/>
              <a:buChar char="•"/>
            </a:pPr>
            <a:r>
              <a:rPr lang="en-US" sz="2800" dirty="0">
                <a:solidFill>
                  <a:schemeClr val="bg1"/>
                </a:solidFill>
                <a:latin typeface="Bariol Regular" panose="02000506040000020003" pitchFamily="50" charset="0"/>
              </a:rPr>
              <a:t>Peter was prone to serve the church and so should we. </a:t>
            </a:r>
          </a:p>
          <a:p>
            <a:pPr marL="457200" indent="-457200" fontAlgn="base">
              <a:buFont typeface="Arial" panose="020B0604020202020204" pitchFamily="34" charset="0"/>
              <a:buChar char="•"/>
            </a:pPr>
            <a:r>
              <a:rPr lang="en-US" sz="2800" dirty="0">
                <a:solidFill>
                  <a:schemeClr val="bg1"/>
                </a:solidFill>
                <a:latin typeface="Bariol Regular" panose="02000506040000020003" pitchFamily="50" charset="0"/>
              </a:rPr>
              <a:t>Peter was prone to glorify God and so should we</a:t>
            </a:r>
          </a:p>
          <a:p>
            <a:pPr marL="457200" indent="-457200" fontAlgn="base">
              <a:buFont typeface="Arial" panose="020B0604020202020204" pitchFamily="34" charset="0"/>
              <a:buChar char="•"/>
            </a:pPr>
            <a:r>
              <a:rPr lang="en-US" sz="2800" dirty="0">
                <a:solidFill>
                  <a:schemeClr val="bg1"/>
                </a:solidFill>
                <a:latin typeface="Bariol Regular" panose="02000506040000020003" pitchFamily="50" charset="0"/>
              </a:rPr>
              <a:t>Peter was prone to preach the gospel and so should we</a:t>
            </a:r>
          </a:p>
          <a:p>
            <a:pPr marL="457200" indent="-457200" fontAlgn="base">
              <a:buFont typeface="Arial" panose="020B0604020202020204" pitchFamily="34" charset="0"/>
              <a:buChar char="•"/>
            </a:pPr>
            <a:r>
              <a:rPr lang="en-US" sz="2800" dirty="0">
                <a:solidFill>
                  <a:schemeClr val="bg1"/>
                </a:solidFill>
                <a:latin typeface="Bariol Regular" panose="02000506040000020003" pitchFamily="50" charset="0"/>
              </a:rPr>
              <a:t>Peter was never too busy for people</a:t>
            </a:r>
          </a:p>
          <a:p>
            <a:pPr marL="457200" indent="-457200" fontAlgn="base">
              <a:buFont typeface="Arial" panose="020B0604020202020204" pitchFamily="34" charset="0"/>
              <a:buChar char="•"/>
            </a:pPr>
            <a:r>
              <a:rPr lang="en-US" sz="2800" dirty="0">
                <a:solidFill>
                  <a:schemeClr val="bg1"/>
                </a:solidFill>
                <a:latin typeface="Bariol Regular" panose="02000506040000020003" pitchFamily="50" charset="0"/>
              </a:rPr>
              <a:t>Peter listened and empathized with people’s pain</a:t>
            </a:r>
          </a:p>
          <a:p>
            <a:pPr marL="457200" indent="-457200" fontAlgn="base">
              <a:buFont typeface="Arial" panose="020B0604020202020204" pitchFamily="34" charset="0"/>
              <a:buChar char="•"/>
            </a:pPr>
            <a:r>
              <a:rPr lang="en-US" sz="2800" dirty="0">
                <a:solidFill>
                  <a:schemeClr val="bg1"/>
                </a:solidFill>
                <a:latin typeface="Bariol Regular" panose="02000506040000020003" pitchFamily="50" charset="0"/>
              </a:rPr>
              <a:t>Peter saw the world in terms of life and death</a:t>
            </a:r>
          </a:p>
          <a:p>
            <a:pPr marL="457200" indent="-457200" fontAlgn="base">
              <a:buFont typeface="Arial" panose="020B0604020202020204" pitchFamily="34" charset="0"/>
              <a:buChar char="•"/>
            </a:pPr>
            <a:r>
              <a:rPr lang="en-US" sz="2800" dirty="0">
                <a:solidFill>
                  <a:schemeClr val="bg1"/>
                </a:solidFill>
                <a:latin typeface="Bariol Regular" panose="02000506040000020003" pitchFamily="50" charset="0"/>
              </a:rPr>
              <a:t>Peter uses every opportunity to save souls</a:t>
            </a:r>
          </a:p>
          <a:p>
            <a:pPr marL="457200" indent="-457200" fontAlgn="base">
              <a:buFont typeface="Arial" panose="020B0604020202020204" pitchFamily="34" charset="0"/>
              <a:buChar char="•"/>
            </a:pPr>
            <a:r>
              <a:rPr lang="en-US" sz="2800" dirty="0">
                <a:solidFill>
                  <a:schemeClr val="bg1"/>
                </a:solidFill>
                <a:latin typeface="Bariol Regular" panose="02000506040000020003" pitchFamily="50" charset="0"/>
              </a:rPr>
              <a:t>Peter refused his natural bias to minister life</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Perspective and Pattern</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821603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4401205"/>
          </a:xfrm>
          <a:prstGeom prst="rect">
            <a:avLst/>
          </a:prstGeom>
          <a:noFill/>
        </p:spPr>
        <p:txBody>
          <a:bodyPr wrap="square" rtlCol="0">
            <a:spAutoFit/>
          </a:bodyPr>
          <a:lstStyle/>
          <a:p>
            <a:r>
              <a:rPr lang="en-US" sz="2800" dirty="0">
                <a:solidFill>
                  <a:schemeClr val="bg1"/>
                </a:solidFill>
                <a:latin typeface="Bariol Regular" panose="02000506040000020003" pitchFamily="50" charset="0"/>
              </a:rPr>
              <a:t>T</a:t>
            </a:r>
            <a:r>
              <a:rPr lang="en-US" sz="2800" b="1" dirty="0">
                <a:solidFill>
                  <a:schemeClr val="bg1"/>
                </a:solidFill>
                <a:latin typeface="Bariol Regular" panose="02000506040000020003" pitchFamily="50" charset="0"/>
              </a:rPr>
              <a:t>he apostles were unique in that they could perform sign gifts: miracles, healings, tongues, and interpretations of tongues. </a:t>
            </a:r>
            <a:endParaRPr lang="en-US" sz="2800" i="1" dirty="0">
              <a:solidFill>
                <a:schemeClr val="bg1"/>
              </a:solidFill>
              <a:latin typeface="Bariol Regular" panose="02000506040000020003" pitchFamily="50" charset="0"/>
            </a:endParaRPr>
          </a:p>
          <a:p>
            <a:endParaRPr lang="en-US" sz="2800" i="1" dirty="0">
              <a:solidFill>
                <a:schemeClr val="bg1"/>
              </a:solidFill>
              <a:latin typeface="Bariol Regular" panose="02000506040000020003" pitchFamily="50" charset="0"/>
            </a:endParaRPr>
          </a:p>
          <a:p>
            <a:r>
              <a:rPr lang="en-US" sz="2800" i="1" dirty="0">
                <a:solidFill>
                  <a:schemeClr val="bg1"/>
                </a:solidFill>
                <a:latin typeface="Bariol Regular" panose="02000506040000020003" pitchFamily="50" charset="0"/>
              </a:rPr>
              <a:t>Mar 16:20 And they went forth, and preached every where, the Lord working with [them], and confirming the word with signs following. Amen.</a:t>
            </a:r>
            <a:endParaRPr lang="en-US" sz="2800" dirty="0">
              <a:solidFill>
                <a:schemeClr val="bg1"/>
              </a:solidFill>
              <a:latin typeface="Bariol Regular" panose="02000506040000020003" pitchFamily="50" charset="0"/>
            </a:endParaRPr>
          </a:p>
          <a:p>
            <a:br>
              <a:rPr lang="en-US" sz="2800" dirty="0">
                <a:solidFill>
                  <a:schemeClr val="bg1"/>
                </a:solidFill>
                <a:latin typeface="Bariol Regular" panose="02000506040000020003" pitchFamily="50" charset="0"/>
              </a:rPr>
            </a:br>
            <a:r>
              <a:rPr lang="en-US" sz="2800" i="1" dirty="0">
                <a:solidFill>
                  <a:schemeClr val="bg1"/>
                </a:solidFill>
                <a:latin typeface="Bariol Regular" panose="02000506040000020003" pitchFamily="50" charset="0"/>
              </a:rPr>
              <a:t>Hebrews 2:3 How shall we escape, if we neglect so great salvation; which at the first began to be spoken by the Lord, and </a:t>
            </a:r>
            <a:r>
              <a:rPr lang="en-US" sz="2800" i="1" u="sng" dirty="0">
                <a:solidFill>
                  <a:schemeClr val="bg1"/>
                </a:solidFill>
                <a:latin typeface="Bariol Regular" panose="02000506040000020003" pitchFamily="50" charset="0"/>
              </a:rPr>
              <a:t>was confirmed unto us by them that heard [him]; 4 God also bearing [them] witness, both with signs and wonders, and with divers miracles, and gifts of the Holy Ghost, according to his own will?</a:t>
            </a:r>
            <a:endParaRPr lang="en-US" sz="2800" i="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Gifting</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604823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246769"/>
          </a:xfrm>
          <a:prstGeom prst="rect">
            <a:avLst/>
          </a:prstGeom>
          <a:noFill/>
        </p:spPr>
        <p:txBody>
          <a:bodyPr wrap="square" rtlCol="0">
            <a:spAutoFit/>
          </a:bodyPr>
          <a:lstStyle/>
          <a:p>
            <a:r>
              <a:rPr lang="en-US" sz="2800" b="1" dirty="0">
                <a:solidFill>
                  <a:schemeClr val="bg1"/>
                </a:solidFill>
                <a:latin typeface="Bariol Regular" panose="02000506040000020003" pitchFamily="50" charset="0"/>
              </a:rPr>
              <a:t>With the completion of God’s word, the sign gifts ceased</a:t>
            </a:r>
          </a:p>
          <a:p>
            <a:endParaRPr lang="en-US" sz="2800" i="1" dirty="0">
              <a:solidFill>
                <a:schemeClr val="bg1"/>
              </a:solidFill>
              <a:latin typeface="Bariol Regular" panose="02000506040000020003" pitchFamily="50" charset="0"/>
            </a:endParaRPr>
          </a:p>
          <a:p>
            <a:r>
              <a:rPr lang="en-US" sz="2800" i="1" dirty="0">
                <a:solidFill>
                  <a:schemeClr val="bg1"/>
                </a:solidFill>
                <a:latin typeface="Bariol Regular" panose="02000506040000020003" pitchFamily="50" charset="0"/>
              </a:rPr>
              <a:t>1Co 13:8 Charity never </a:t>
            </a:r>
            <a:r>
              <a:rPr lang="en-US" sz="2800" i="1" dirty="0" err="1">
                <a:solidFill>
                  <a:schemeClr val="bg1"/>
                </a:solidFill>
                <a:latin typeface="Bariol Regular" panose="02000506040000020003" pitchFamily="50" charset="0"/>
              </a:rPr>
              <a:t>faileth</a:t>
            </a:r>
            <a:r>
              <a:rPr lang="en-US" sz="2800" i="1" dirty="0">
                <a:solidFill>
                  <a:schemeClr val="bg1"/>
                </a:solidFill>
                <a:latin typeface="Bariol Regular" panose="02000506040000020003" pitchFamily="50" charset="0"/>
              </a:rPr>
              <a:t>: but whether [there be] prophecies, they shall fail; whether [there be] tongues, they shall cease; whether [there be] knowledge, it shall vanish away. 9 For we know in part, and we prophesy in part.</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Gifting</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692147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1815882"/>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Paul heals the crippled man in </a:t>
            </a:r>
            <a:r>
              <a:rPr lang="en-US" sz="2800" i="1" dirty="0" err="1">
                <a:solidFill>
                  <a:schemeClr val="bg1"/>
                </a:solidFill>
                <a:latin typeface="Bariol Regular" panose="02000506040000020003" pitchFamily="50" charset="0"/>
              </a:rPr>
              <a:t>Lystra</a:t>
            </a:r>
            <a:r>
              <a:rPr lang="en-US" sz="2800" i="1" dirty="0">
                <a:solidFill>
                  <a:schemeClr val="bg1"/>
                </a:solidFill>
                <a:latin typeface="Bariol Regular" panose="02000506040000020003" pitchFamily="50" charset="0"/>
              </a:rPr>
              <a:t> (</a:t>
            </a:r>
            <a:r>
              <a:rPr lang="en-US" sz="2800" i="1" u="sng" dirty="0">
                <a:solidFill>
                  <a:schemeClr val="bg1"/>
                </a:solidFill>
                <a:latin typeface="Bariol Regular" panose="02000506040000020003" pitchFamily="50" charset="0"/>
              </a:rPr>
              <a:t>Acts 14:10</a:t>
            </a:r>
            <a:r>
              <a:rPr lang="en-US" sz="2800" i="1" dirty="0">
                <a:solidFill>
                  <a:schemeClr val="bg1"/>
                </a:solidFill>
                <a:latin typeface="Bariol Regular" panose="02000506040000020003" pitchFamily="50" charset="0"/>
              </a:rPr>
              <a:t>) </a:t>
            </a:r>
          </a:p>
          <a:p>
            <a:r>
              <a:rPr lang="en-US" sz="2800" i="1" dirty="0">
                <a:solidFill>
                  <a:schemeClr val="bg1"/>
                </a:solidFill>
                <a:latin typeface="Bariol Regular" panose="02000506040000020003" pitchFamily="50" charset="0"/>
              </a:rPr>
              <a:t>Paul heals many people in Ephesus (</a:t>
            </a:r>
            <a:r>
              <a:rPr lang="en-US" sz="2800" i="1" u="sng" dirty="0">
                <a:solidFill>
                  <a:schemeClr val="bg1"/>
                </a:solidFill>
                <a:latin typeface="Bariol Regular" panose="02000506040000020003" pitchFamily="50" charset="0"/>
              </a:rPr>
              <a:t>Acts 19:12</a:t>
            </a:r>
            <a:r>
              <a:rPr lang="en-US" sz="2800" i="1" dirty="0">
                <a:solidFill>
                  <a:schemeClr val="bg1"/>
                </a:solidFill>
                <a:latin typeface="Bariol Regular" panose="02000506040000020003" pitchFamily="50" charset="0"/>
              </a:rPr>
              <a:t>) </a:t>
            </a:r>
          </a:p>
          <a:p>
            <a:r>
              <a:rPr lang="en-US" sz="2800" i="1" dirty="0">
                <a:solidFill>
                  <a:schemeClr val="bg1"/>
                </a:solidFill>
                <a:latin typeface="Bariol Regular" panose="02000506040000020003" pitchFamily="50" charset="0"/>
              </a:rPr>
              <a:t>Paul delivers the demonized girl in Philippi (</a:t>
            </a:r>
            <a:r>
              <a:rPr lang="en-US" sz="2800" i="1" u="sng" dirty="0">
                <a:solidFill>
                  <a:schemeClr val="bg1"/>
                </a:solidFill>
                <a:latin typeface="Bariol Regular" panose="02000506040000020003" pitchFamily="50" charset="0"/>
              </a:rPr>
              <a:t>Acts 16:18</a:t>
            </a:r>
            <a:r>
              <a:rPr lang="en-US" sz="2800" i="1" dirty="0">
                <a:solidFill>
                  <a:schemeClr val="bg1"/>
                </a:solidFill>
                <a:latin typeface="Bariol Regular" panose="02000506040000020003" pitchFamily="50" charset="0"/>
              </a:rPr>
              <a:t>) </a:t>
            </a:r>
          </a:p>
          <a:p>
            <a:r>
              <a:rPr lang="en-US" sz="2800" i="1" dirty="0">
                <a:solidFill>
                  <a:schemeClr val="bg1"/>
                </a:solidFill>
                <a:latin typeface="Bariol Regular" panose="02000506040000020003" pitchFamily="50" charset="0"/>
              </a:rPr>
              <a:t>Paul resurrects </a:t>
            </a:r>
            <a:r>
              <a:rPr lang="en-US" sz="2800" i="1" dirty="0" err="1">
                <a:solidFill>
                  <a:schemeClr val="bg1"/>
                </a:solidFill>
                <a:latin typeface="Bariol Regular" panose="02000506040000020003" pitchFamily="50" charset="0"/>
              </a:rPr>
              <a:t>Eutychus</a:t>
            </a:r>
            <a:r>
              <a:rPr lang="en-US" sz="2800" i="1" dirty="0">
                <a:solidFill>
                  <a:schemeClr val="bg1"/>
                </a:solidFill>
                <a:latin typeface="Bariol Regular" panose="02000506040000020003" pitchFamily="50" charset="0"/>
              </a:rPr>
              <a:t> after falling out of a window (</a:t>
            </a:r>
            <a:r>
              <a:rPr lang="en-US" sz="2800" i="1" u="sng" dirty="0">
                <a:solidFill>
                  <a:schemeClr val="bg1"/>
                </a:solidFill>
                <a:latin typeface="Bariol Regular" panose="02000506040000020003" pitchFamily="50" charset="0"/>
              </a:rPr>
              <a:t>Acts 20:9–10</a:t>
            </a:r>
            <a:r>
              <a:rPr lang="en-US" sz="2800" i="1" dirty="0">
                <a:solidFill>
                  <a:schemeClr val="bg1"/>
                </a:solidFill>
                <a:latin typeface="Bariol Regular" panose="02000506040000020003" pitchFamily="50" charset="0"/>
              </a:rPr>
              <a:t>). </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Gifting</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513330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5262979"/>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Paul heals the crippled man in </a:t>
            </a:r>
            <a:r>
              <a:rPr lang="en-US" sz="2800" i="1" dirty="0" err="1">
                <a:solidFill>
                  <a:schemeClr val="bg1"/>
                </a:solidFill>
                <a:latin typeface="Bariol Regular" panose="02000506040000020003" pitchFamily="50" charset="0"/>
              </a:rPr>
              <a:t>Lystra</a:t>
            </a:r>
            <a:r>
              <a:rPr lang="en-US" sz="2800" i="1" dirty="0">
                <a:solidFill>
                  <a:schemeClr val="bg1"/>
                </a:solidFill>
                <a:latin typeface="Bariol Regular" panose="02000506040000020003" pitchFamily="50" charset="0"/>
              </a:rPr>
              <a:t> (</a:t>
            </a:r>
            <a:r>
              <a:rPr lang="en-US" sz="2800" i="1" u="sng" dirty="0">
                <a:solidFill>
                  <a:schemeClr val="bg1"/>
                </a:solidFill>
                <a:latin typeface="Bariol Regular" panose="02000506040000020003" pitchFamily="50" charset="0"/>
              </a:rPr>
              <a:t>Acts 14:10</a:t>
            </a:r>
            <a:r>
              <a:rPr lang="en-US" sz="2800" i="1" dirty="0">
                <a:solidFill>
                  <a:schemeClr val="bg1"/>
                </a:solidFill>
                <a:latin typeface="Bariol Regular" panose="02000506040000020003" pitchFamily="50" charset="0"/>
              </a:rPr>
              <a:t>) </a:t>
            </a:r>
          </a:p>
          <a:p>
            <a:r>
              <a:rPr lang="en-US" sz="2800" i="1" dirty="0">
                <a:solidFill>
                  <a:schemeClr val="bg1"/>
                </a:solidFill>
                <a:latin typeface="Bariol Regular" panose="02000506040000020003" pitchFamily="50" charset="0"/>
              </a:rPr>
              <a:t>Paul heals many people in Ephesus (</a:t>
            </a:r>
            <a:r>
              <a:rPr lang="en-US" sz="2800" i="1" u="sng" dirty="0">
                <a:solidFill>
                  <a:schemeClr val="bg1"/>
                </a:solidFill>
                <a:latin typeface="Bariol Regular" panose="02000506040000020003" pitchFamily="50" charset="0"/>
              </a:rPr>
              <a:t>Acts 19:12</a:t>
            </a:r>
            <a:r>
              <a:rPr lang="en-US" sz="2800" i="1" dirty="0">
                <a:solidFill>
                  <a:schemeClr val="bg1"/>
                </a:solidFill>
                <a:latin typeface="Bariol Regular" panose="02000506040000020003" pitchFamily="50" charset="0"/>
              </a:rPr>
              <a:t>) </a:t>
            </a:r>
          </a:p>
          <a:p>
            <a:r>
              <a:rPr lang="en-US" sz="2800" i="1" dirty="0">
                <a:solidFill>
                  <a:schemeClr val="bg1"/>
                </a:solidFill>
                <a:latin typeface="Bariol Regular" panose="02000506040000020003" pitchFamily="50" charset="0"/>
              </a:rPr>
              <a:t>Paul delivers the demonized girl in Philippi (</a:t>
            </a:r>
            <a:r>
              <a:rPr lang="en-US" sz="2800" i="1" u="sng" dirty="0">
                <a:solidFill>
                  <a:schemeClr val="bg1"/>
                </a:solidFill>
                <a:latin typeface="Bariol Regular" panose="02000506040000020003" pitchFamily="50" charset="0"/>
              </a:rPr>
              <a:t>Acts 16:18</a:t>
            </a:r>
            <a:r>
              <a:rPr lang="en-US" sz="2800" i="1" dirty="0">
                <a:solidFill>
                  <a:schemeClr val="bg1"/>
                </a:solidFill>
                <a:latin typeface="Bariol Regular" panose="02000506040000020003" pitchFamily="50" charset="0"/>
              </a:rPr>
              <a:t>) </a:t>
            </a:r>
          </a:p>
          <a:p>
            <a:r>
              <a:rPr lang="en-US" sz="2800" i="1" dirty="0">
                <a:solidFill>
                  <a:schemeClr val="bg1"/>
                </a:solidFill>
                <a:latin typeface="Bariol Regular" panose="02000506040000020003" pitchFamily="50" charset="0"/>
              </a:rPr>
              <a:t>Paul resurrects </a:t>
            </a:r>
            <a:r>
              <a:rPr lang="en-US" sz="2800" i="1" dirty="0" err="1">
                <a:solidFill>
                  <a:schemeClr val="bg1"/>
                </a:solidFill>
                <a:latin typeface="Bariol Regular" panose="02000506040000020003" pitchFamily="50" charset="0"/>
              </a:rPr>
              <a:t>Eutychus</a:t>
            </a:r>
            <a:r>
              <a:rPr lang="en-US" sz="2800" i="1" dirty="0">
                <a:solidFill>
                  <a:schemeClr val="bg1"/>
                </a:solidFill>
                <a:latin typeface="Bariol Regular" panose="02000506040000020003" pitchFamily="50" charset="0"/>
              </a:rPr>
              <a:t> after falling out of a window (</a:t>
            </a:r>
            <a:r>
              <a:rPr lang="en-US" sz="2800" i="1" u="sng" dirty="0">
                <a:solidFill>
                  <a:schemeClr val="bg1"/>
                </a:solidFill>
                <a:latin typeface="Bariol Regular" panose="02000506040000020003" pitchFamily="50" charset="0"/>
              </a:rPr>
              <a:t>Acts 20:9–10</a:t>
            </a:r>
            <a:r>
              <a:rPr lang="en-US" sz="2800" i="1" dirty="0">
                <a:solidFill>
                  <a:schemeClr val="bg1"/>
                </a:solidFill>
                <a:latin typeface="Bariol Regular" panose="02000506040000020003" pitchFamily="50" charset="0"/>
              </a:rPr>
              <a:t>).</a:t>
            </a:r>
          </a:p>
          <a:p>
            <a:endParaRPr lang="en-US" sz="2800" i="1" dirty="0">
              <a:solidFill>
                <a:schemeClr val="bg1"/>
              </a:solidFill>
              <a:latin typeface="Bariol Regular" panose="02000506040000020003" pitchFamily="50" charset="0"/>
            </a:endParaRPr>
          </a:p>
          <a:p>
            <a:r>
              <a:rPr lang="en-US" sz="2800" i="1" dirty="0">
                <a:solidFill>
                  <a:schemeClr val="bg1"/>
                </a:solidFill>
                <a:latin typeface="Bariol Regular" panose="02000506040000020003" pitchFamily="50" charset="0"/>
              </a:rPr>
              <a:t>Paul could not heal himself from the thorn in the flesh (</a:t>
            </a:r>
            <a:r>
              <a:rPr lang="en-US" sz="2800" i="1" u="sng" dirty="0">
                <a:solidFill>
                  <a:schemeClr val="bg1"/>
                </a:solidFill>
                <a:latin typeface="Bariol Regular" panose="02000506040000020003" pitchFamily="50" charset="0"/>
              </a:rPr>
              <a:t>2 Corinthians 12:8–9</a:t>
            </a:r>
            <a:r>
              <a:rPr lang="en-US" sz="2800" i="1" dirty="0">
                <a:solidFill>
                  <a:schemeClr val="bg1"/>
                </a:solidFill>
                <a:latin typeface="Bariol Regular" panose="02000506040000020003" pitchFamily="50" charset="0"/>
              </a:rPr>
              <a:t>) </a:t>
            </a:r>
          </a:p>
          <a:p>
            <a:r>
              <a:rPr lang="en-US" sz="2800" i="1" dirty="0">
                <a:solidFill>
                  <a:schemeClr val="bg1"/>
                </a:solidFill>
                <a:latin typeface="Bariol Regular" panose="02000506040000020003" pitchFamily="50" charset="0"/>
              </a:rPr>
              <a:t>Paul could not heal himself of the ailment in Galatia (</a:t>
            </a:r>
            <a:r>
              <a:rPr lang="en-US" sz="2800" i="1" u="sng" dirty="0">
                <a:solidFill>
                  <a:schemeClr val="bg1"/>
                </a:solidFill>
                <a:latin typeface="Bariol Regular" panose="02000506040000020003" pitchFamily="50" charset="0"/>
              </a:rPr>
              <a:t>Galatians 4:13–14</a:t>
            </a:r>
            <a:r>
              <a:rPr lang="en-US" sz="2800" i="1" dirty="0">
                <a:solidFill>
                  <a:schemeClr val="bg1"/>
                </a:solidFill>
                <a:latin typeface="Bariol Regular" panose="02000506040000020003" pitchFamily="50" charset="0"/>
              </a:rPr>
              <a:t>). </a:t>
            </a:r>
          </a:p>
          <a:p>
            <a:r>
              <a:rPr lang="en-US" sz="2800" i="1" dirty="0">
                <a:solidFill>
                  <a:schemeClr val="bg1"/>
                </a:solidFill>
                <a:latin typeface="Bariol Regular" panose="02000506040000020003" pitchFamily="50" charset="0"/>
              </a:rPr>
              <a:t>Paul couldn’t heal Timothy from his stomach ailments (</a:t>
            </a:r>
            <a:r>
              <a:rPr lang="en-US" sz="2800" i="1" u="sng" dirty="0">
                <a:solidFill>
                  <a:schemeClr val="bg1"/>
                </a:solidFill>
                <a:latin typeface="Bariol Regular" panose="02000506040000020003" pitchFamily="50" charset="0"/>
              </a:rPr>
              <a:t>1 Timothy 5:23</a:t>
            </a:r>
            <a:r>
              <a:rPr lang="en-US" sz="2800" i="1" dirty="0">
                <a:solidFill>
                  <a:schemeClr val="bg1"/>
                </a:solidFill>
                <a:latin typeface="Bariol Regular" panose="02000506040000020003" pitchFamily="50" charset="0"/>
              </a:rPr>
              <a:t>) </a:t>
            </a:r>
          </a:p>
          <a:p>
            <a:r>
              <a:rPr lang="en-US" sz="2800" i="1" dirty="0">
                <a:solidFill>
                  <a:schemeClr val="bg1"/>
                </a:solidFill>
                <a:latin typeface="Bariol Regular" panose="02000506040000020003" pitchFamily="50" charset="0"/>
              </a:rPr>
              <a:t>Paul couldn’t heal </a:t>
            </a:r>
            <a:r>
              <a:rPr lang="en-US" sz="2800" i="1" dirty="0" err="1">
                <a:solidFill>
                  <a:schemeClr val="bg1"/>
                </a:solidFill>
                <a:latin typeface="Bariol Regular" panose="02000506040000020003" pitchFamily="50" charset="0"/>
              </a:rPr>
              <a:t>Epaphroditus</a:t>
            </a:r>
            <a:r>
              <a:rPr lang="en-US" sz="2800" i="1" dirty="0">
                <a:solidFill>
                  <a:schemeClr val="bg1"/>
                </a:solidFill>
                <a:latin typeface="Bariol Regular" panose="02000506040000020003" pitchFamily="50" charset="0"/>
              </a:rPr>
              <a:t> from his deathly illness (</a:t>
            </a:r>
            <a:r>
              <a:rPr lang="en-US" sz="2800" i="1" u="sng" dirty="0">
                <a:solidFill>
                  <a:schemeClr val="bg1"/>
                </a:solidFill>
                <a:latin typeface="Bariol Regular" panose="02000506040000020003" pitchFamily="50" charset="0"/>
              </a:rPr>
              <a:t>Philippians 2:26–27</a:t>
            </a:r>
            <a:r>
              <a:rPr lang="en-US" sz="2800" i="1" dirty="0">
                <a:solidFill>
                  <a:schemeClr val="bg1"/>
                </a:solidFill>
                <a:latin typeface="Bariol Regular" panose="02000506040000020003" pitchFamily="50" charset="0"/>
              </a:rPr>
              <a:t>) </a:t>
            </a:r>
          </a:p>
          <a:p>
            <a:r>
              <a:rPr lang="en-US" sz="2800" i="1" dirty="0">
                <a:solidFill>
                  <a:schemeClr val="bg1"/>
                </a:solidFill>
                <a:latin typeface="Bariol Regular" panose="02000506040000020003" pitchFamily="50" charset="0"/>
              </a:rPr>
              <a:t>Paul couldn’t heal </a:t>
            </a:r>
            <a:r>
              <a:rPr lang="en-US" sz="2800" i="1" dirty="0" err="1">
                <a:solidFill>
                  <a:schemeClr val="bg1"/>
                </a:solidFill>
                <a:latin typeface="Bariol Regular" panose="02000506040000020003" pitchFamily="50" charset="0"/>
              </a:rPr>
              <a:t>Trophimus</a:t>
            </a:r>
            <a:r>
              <a:rPr lang="en-US" sz="2800" i="1" dirty="0">
                <a:solidFill>
                  <a:schemeClr val="bg1"/>
                </a:solidFill>
                <a:latin typeface="Bariol Regular" panose="02000506040000020003" pitchFamily="50" charset="0"/>
              </a:rPr>
              <a:t> when he left him in Miletus (</a:t>
            </a:r>
            <a:r>
              <a:rPr lang="en-US" sz="2800" i="1" u="sng" dirty="0">
                <a:solidFill>
                  <a:schemeClr val="bg1"/>
                </a:solidFill>
                <a:latin typeface="Bariol Regular" panose="02000506040000020003" pitchFamily="50" charset="0"/>
              </a:rPr>
              <a:t>2 Timothy 4:20</a:t>
            </a:r>
            <a:r>
              <a:rPr lang="en-US" sz="2800" i="1" dirty="0">
                <a:solidFill>
                  <a:schemeClr val="bg1"/>
                </a:solidFill>
                <a:latin typeface="Bariol Regular" panose="02000506040000020003" pitchFamily="50" charset="0"/>
              </a:rPr>
              <a:t>). </a:t>
            </a:r>
            <a:endParaRPr lang="en-US" sz="2800" dirty="0">
              <a:solidFill>
                <a:schemeClr val="bg1"/>
              </a:solidFill>
              <a:latin typeface="Bariol Regular" panose="02000506040000020003" pitchFamily="50" charset="0"/>
            </a:endParaRPr>
          </a:p>
          <a:p>
            <a:br>
              <a:rPr lang="en-US" sz="2800" dirty="0"/>
            </a:br>
            <a:r>
              <a:rPr lang="en-US" sz="2800" i="1" dirty="0">
                <a:solidFill>
                  <a:schemeClr val="bg1"/>
                </a:solidFill>
                <a:latin typeface="Bariol Regular" panose="02000506040000020003" pitchFamily="50" charset="0"/>
              </a:rPr>
              <a:t> </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Gifting</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8380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#1</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As long as the church has prayer, </a:t>
            </a:r>
          </a:p>
          <a:p>
            <a:r>
              <a:rPr lang="en-US" sz="4400" b="1" dirty="0">
                <a:solidFill>
                  <a:schemeClr val="bg1"/>
                </a:solidFill>
                <a:latin typeface="Bariol Regular" panose="02000506040000020003" pitchFamily="50" charset="0"/>
              </a:rPr>
              <a:t>then there will be miracles and healings. </a:t>
            </a:r>
            <a:r>
              <a:rPr lang="en-US" sz="3200" b="1" dirty="0">
                <a:solidFill>
                  <a:schemeClr val="bg1"/>
                </a:solidFill>
                <a:latin typeface="Bariol Regular" panose="02000506040000020003" pitchFamily="50" charset="0"/>
              </a:rPr>
              <a:t>(Jas 5:13)</a:t>
            </a:r>
            <a:endParaRPr lang="en-US" sz="32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1146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062103"/>
          </a:xfrm>
          <a:prstGeom prst="rect">
            <a:avLst/>
          </a:prstGeom>
          <a:noFill/>
        </p:spPr>
        <p:txBody>
          <a:bodyPr wrap="square" rtlCol="0">
            <a:spAutoFit/>
          </a:bodyPr>
          <a:lstStyle/>
          <a:p>
            <a:pPr marL="742950" indent="-742950">
              <a:buAutoNum type="arabicPeriod"/>
            </a:pPr>
            <a:r>
              <a:rPr lang="en-US" sz="4400" dirty="0">
                <a:solidFill>
                  <a:schemeClr val="bg1"/>
                </a:solidFill>
                <a:latin typeface="Bariol Regular" panose="02000506040000020003" pitchFamily="50" charset="0"/>
              </a:rPr>
              <a:t>Focused on Ministry</a:t>
            </a:r>
          </a:p>
          <a:p>
            <a:r>
              <a:rPr lang="en-US" sz="2800" i="1" dirty="0">
                <a:solidFill>
                  <a:schemeClr val="bg1"/>
                </a:solidFill>
                <a:latin typeface="Bariol Regular" panose="02000506040000020003" pitchFamily="50" charset="0"/>
              </a:rPr>
              <a:t>32 And it came to pass, as Peter passed throughout all [quarters], he came down also to the saints which dwelt at </a:t>
            </a:r>
            <a:r>
              <a:rPr lang="en-US" sz="2800" i="1" dirty="0" err="1">
                <a:solidFill>
                  <a:schemeClr val="bg1"/>
                </a:solidFill>
                <a:latin typeface="Bariol Regular" panose="02000506040000020003" pitchFamily="50" charset="0"/>
              </a:rPr>
              <a:t>Lydda</a:t>
            </a:r>
            <a:r>
              <a:rPr lang="en-US" sz="2800" i="1" dirty="0">
                <a:solidFill>
                  <a:schemeClr val="bg1"/>
                </a:solidFill>
                <a:latin typeface="Bariol Regular" panose="02000506040000020003" pitchFamily="50" charset="0"/>
              </a:rPr>
              <a:t> 33 And there he found a certain man named Aeneas, which had kept his bed eight years, and was sick of the palsy. </a:t>
            </a: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Peter’s Focus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4799711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1760</TotalTime>
  <Words>1738</Words>
  <Application>Microsoft Office PowerPoint</Application>
  <PresentationFormat>Widescreen</PresentationFormat>
  <Paragraphs>113</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140</cp:revision>
  <dcterms:created xsi:type="dcterms:W3CDTF">2018-07-22T12:07:55Z</dcterms:created>
  <dcterms:modified xsi:type="dcterms:W3CDTF">2019-05-19T18:11:43Z</dcterms:modified>
</cp:coreProperties>
</file>