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72" r:id="rId4"/>
    <p:sldId id="374" r:id="rId5"/>
    <p:sldId id="373"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9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10/28/2018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10/28/2018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10/28/2018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10/28/2018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86340" y="5257800"/>
            <a:ext cx="10284824" cy="830997"/>
          </a:xfrm>
          <a:prstGeom prst="rect">
            <a:avLst/>
          </a:prstGeom>
          <a:noFill/>
        </p:spPr>
        <p:txBody>
          <a:bodyPr wrap="square" rtlCol="0">
            <a:spAutoFit/>
          </a:bodyPr>
          <a:lstStyle/>
          <a:p>
            <a:r>
              <a:rPr lang="en-US" sz="4800" dirty="0">
                <a:solidFill>
                  <a:schemeClr val="bg1"/>
                </a:solidFill>
                <a:latin typeface="Bariol Regular" panose="02000506040000020003" pitchFamily="50" charset="0"/>
              </a:rPr>
              <a:t>The Fearless Witness/ Acts 4:1-23</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Brazen Declaration</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524315"/>
          </a:xfrm>
          <a:prstGeom prst="rect">
            <a:avLst/>
          </a:prstGeom>
          <a:noFill/>
        </p:spPr>
        <p:txBody>
          <a:bodyPr wrap="square" rtlCol="0">
            <a:spAutoFit/>
          </a:bodyPr>
          <a:lstStyle/>
          <a:p>
            <a:r>
              <a:rPr lang="en-US" sz="3600" dirty="0">
                <a:solidFill>
                  <a:schemeClr val="bg1"/>
                </a:solidFill>
                <a:latin typeface="Bariol Regular" panose="02000506040000020003" pitchFamily="50" charset="0"/>
              </a:rPr>
              <a:t>8 Then Peter, filled with the Holy Ghost, said unto them, Ye rulers of the people, and elders of Israel, 9 If we this day be examined of the good deed done to the impotent man, by what means he is made whole; </a:t>
            </a:r>
            <a:r>
              <a:rPr lang="en-US" sz="3600" i="1" dirty="0">
                <a:solidFill>
                  <a:schemeClr val="bg1"/>
                </a:solidFill>
                <a:latin typeface="Bariol Regular" panose="02000506040000020003" pitchFamily="50" charset="0"/>
              </a:rPr>
              <a:t>10 </a:t>
            </a:r>
            <a:r>
              <a:rPr lang="en-US" sz="3600" b="1" i="1" dirty="0">
                <a:solidFill>
                  <a:schemeClr val="bg1"/>
                </a:solidFill>
                <a:latin typeface="Bariol Regular" panose="02000506040000020003" pitchFamily="50" charset="0"/>
              </a:rPr>
              <a:t>Be it known unto you all, and to all the people of Israel, that by the name of Jesus Christ of Nazareth, whom ye crucified, whom God raised from the dead, [even] by him doth this man stand here before you whole. </a:t>
            </a: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00320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862322"/>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Mat 10:19 But when they deliver you up, take no thought how or what ye shall speak: for it shall be given you in that same hour what ye shall speak. 20 For it is not ye that speak, but the Spirit of your Father which </a:t>
            </a:r>
            <a:r>
              <a:rPr lang="en-US" sz="3600" i="1" dirty="0" err="1">
                <a:solidFill>
                  <a:schemeClr val="bg1"/>
                </a:solidFill>
                <a:latin typeface="Bariol Regular" panose="02000506040000020003" pitchFamily="50" charset="0"/>
              </a:rPr>
              <a:t>speaketh</a:t>
            </a:r>
            <a:r>
              <a:rPr lang="en-US" sz="3600" i="1" dirty="0">
                <a:solidFill>
                  <a:schemeClr val="bg1"/>
                </a:solidFill>
                <a:latin typeface="Bariol Regular" panose="02000506040000020003" pitchFamily="50" charset="0"/>
              </a:rPr>
              <a:t> in you.</a:t>
            </a:r>
            <a:br>
              <a:rPr lang="en-US" sz="3600" dirty="0">
                <a:solidFill>
                  <a:schemeClr val="bg1"/>
                </a:solidFill>
                <a:latin typeface="Bariol Regular" panose="02000506040000020003" pitchFamily="50" charset="0"/>
              </a:rPr>
            </a:b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61188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862322"/>
          </a:xfrm>
          <a:prstGeom prst="rect">
            <a:avLst/>
          </a:prstGeom>
          <a:noFill/>
        </p:spPr>
        <p:txBody>
          <a:bodyPr wrap="square" rtlCol="0">
            <a:spAutoFit/>
          </a:bodyPr>
          <a:lstStyle/>
          <a:p>
            <a:r>
              <a:rPr lang="en-US" sz="3600" i="1" dirty="0" err="1">
                <a:solidFill>
                  <a:schemeClr val="bg1"/>
                </a:solidFill>
                <a:latin typeface="Bariol Regular" panose="02000506040000020003" pitchFamily="50" charset="0"/>
              </a:rPr>
              <a:t>Luk</a:t>
            </a:r>
            <a:r>
              <a:rPr lang="en-US" sz="3600" i="1" dirty="0">
                <a:solidFill>
                  <a:schemeClr val="bg1"/>
                </a:solidFill>
                <a:latin typeface="Bariol Regular" panose="02000506040000020003" pitchFamily="50" charset="0"/>
              </a:rPr>
              <a:t> 12:11 And when they bring you unto the synagogues, and [unto] magistrates, and powers, take ye no thought how or what thing ye shall answer, or what ye shall say: 12 For the Holy Ghost shall teach you in the same hour what ye ought to say.</a:t>
            </a:r>
            <a:br>
              <a:rPr lang="en-US" sz="3600" dirty="0">
                <a:solidFill>
                  <a:schemeClr val="bg1"/>
                </a:solidFill>
                <a:latin typeface="Bariol Regular" panose="02000506040000020003" pitchFamily="50" charset="0"/>
              </a:rPr>
            </a:b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990689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416320"/>
          </a:xfrm>
          <a:prstGeom prst="rect">
            <a:avLst/>
          </a:prstGeom>
          <a:noFill/>
        </p:spPr>
        <p:txBody>
          <a:bodyPr wrap="square" rtlCol="0">
            <a:spAutoFit/>
          </a:bodyPr>
          <a:lstStyle/>
          <a:p>
            <a:r>
              <a:rPr lang="en-US" sz="3600" i="1" dirty="0" err="1">
                <a:solidFill>
                  <a:schemeClr val="bg1"/>
                </a:solidFill>
                <a:latin typeface="Bariol Regular" panose="02000506040000020003" pitchFamily="50" charset="0"/>
              </a:rPr>
              <a:t>Luk</a:t>
            </a:r>
            <a:r>
              <a:rPr lang="en-US" sz="3600" i="1" dirty="0">
                <a:solidFill>
                  <a:schemeClr val="bg1"/>
                </a:solidFill>
                <a:latin typeface="Bariol Regular" panose="02000506040000020003" pitchFamily="50" charset="0"/>
              </a:rPr>
              <a:t> 21:14 Settle [it] therefore in your hearts, not to meditate before what ye shall answer: 15 For I will give you a mouth and wisdom, which all your adversaries shall not be able to gainsay nor resist.</a:t>
            </a:r>
            <a:endParaRPr lang="en-US" sz="3600" dirty="0">
              <a:solidFill>
                <a:schemeClr val="bg1"/>
              </a:solidFill>
              <a:latin typeface="Bariol Regular" panose="02000506040000020003" pitchFamily="50" charset="0"/>
            </a:endParaRPr>
          </a:p>
          <a:p>
            <a:br>
              <a:rPr lang="en-US" sz="3600" dirty="0">
                <a:solidFill>
                  <a:schemeClr val="bg1"/>
                </a:solidFill>
                <a:latin typeface="Bariol Regular" panose="02000506040000020003" pitchFamily="50" charset="0"/>
              </a:rPr>
            </a:b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355948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816429"/>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faith-filled believer learns God’s words in private so that the Holy Spirit can give them God’s words in public.</a:t>
            </a:r>
            <a:br>
              <a:rPr lang="en-US" sz="4400" dirty="0">
                <a:solidFill>
                  <a:schemeClr val="bg1"/>
                </a:solidFill>
                <a:latin typeface="Bariol Regular" panose="02000506040000020003" pitchFamily="50" charset="0"/>
              </a:rPr>
            </a:b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520095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Boastful Gospel</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308324"/>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11 This is the stone which was set at </a:t>
            </a:r>
            <a:r>
              <a:rPr lang="en-US" sz="3600" i="1" dirty="0" err="1">
                <a:solidFill>
                  <a:schemeClr val="bg1"/>
                </a:solidFill>
                <a:latin typeface="Bariol Regular" panose="02000506040000020003" pitchFamily="50" charset="0"/>
              </a:rPr>
              <a:t>nought</a:t>
            </a:r>
            <a:r>
              <a:rPr lang="en-US" sz="3600" i="1" dirty="0">
                <a:solidFill>
                  <a:schemeClr val="bg1"/>
                </a:solidFill>
                <a:latin typeface="Bariol Regular" panose="02000506040000020003" pitchFamily="50" charset="0"/>
              </a:rPr>
              <a:t> of you builders, which is become the head of the corner. 12 </a:t>
            </a:r>
            <a:r>
              <a:rPr lang="en-US" sz="3600" i="1" u="sng" dirty="0">
                <a:solidFill>
                  <a:schemeClr val="bg1"/>
                </a:solidFill>
                <a:latin typeface="Bariol Regular" panose="02000506040000020003" pitchFamily="50" charset="0"/>
              </a:rPr>
              <a:t>Neither is there salvation in any other: for there is none other name under heaven given among men, whereby we must be saved</a:t>
            </a:r>
            <a:r>
              <a:rPr lang="en-US" sz="3600" i="1" dirty="0">
                <a:solidFill>
                  <a:schemeClr val="bg1"/>
                </a:solidFill>
                <a:latin typeface="Bariol Regular" panose="02000506040000020003" pitchFamily="50" charset="0"/>
              </a:rPr>
              <a:t>. </a:t>
            </a: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48399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Faith-filled believers boast only in the cross and the name of Jesus</a:t>
            </a:r>
            <a:br>
              <a:rPr lang="en-US" sz="4400" dirty="0">
                <a:solidFill>
                  <a:schemeClr val="bg1"/>
                </a:solidFill>
                <a:latin typeface="Bariol Regular" panose="02000506040000020003" pitchFamily="50" charset="0"/>
              </a:rPr>
            </a:b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63163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Bold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646331"/>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13 </a:t>
            </a:r>
            <a:r>
              <a:rPr lang="en-US" sz="3600" b="1" i="1" dirty="0">
                <a:solidFill>
                  <a:schemeClr val="bg1"/>
                </a:solidFill>
                <a:latin typeface="Bariol Regular" panose="02000506040000020003" pitchFamily="50" charset="0"/>
              </a:rPr>
              <a:t>Now when they saw the boldness of Peter and John</a:t>
            </a: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84480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Faith-filled believers are bold because their confidence is in God </a:t>
            </a:r>
            <a:r>
              <a:rPr lang="en-US" sz="3600" i="1" dirty="0">
                <a:solidFill>
                  <a:schemeClr val="bg1"/>
                </a:solidFill>
                <a:latin typeface="Bariol Regular" panose="02000506040000020003" pitchFamily="50" charset="0"/>
              </a:rPr>
              <a:t>/ Phil 3:3</a:t>
            </a:r>
            <a:br>
              <a:rPr lang="en-US" sz="4400" dirty="0">
                <a:solidFill>
                  <a:schemeClr val="bg1"/>
                </a:solidFill>
                <a:latin typeface="Bariol Regular" panose="02000506040000020003" pitchFamily="50" charset="0"/>
              </a:rPr>
            </a:b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514826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Bold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1754326"/>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13 </a:t>
            </a:r>
            <a:r>
              <a:rPr lang="en-US" sz="3600" b="1" i="1" dirty="0">
                <a:solidFill>
                  <a:schemeClr val="bg1"/>
                </a:solidFill>
                <a:latin typeface="Bariol Regular" panose="02000506040000020003" pitchFamily="50" charset="0"/>
              </a:rPr>
              <a:t>Now when they saw the boldness of Peter and John, </a:t>
            </a:r>
            <a:r>
              <a:rPr lang="en-US" sz="3600" b="1" i="1" u="sng" dirty="0">
                <a:solidFill>
                  <a:schemeClr val="bg1"/>
                </a:solidFill>
                <a:latin typeface="Bariol Regular" panose="02000506040000020003" pitchFamily="50" charset="0"/>
              </a:rPr>
              <a:t>and perceived that they were unlearned and ignorant men, they </a:t>
            </a:r>
            <a:r>
              <a:rPr lang="en-US" sz="3600" b="1" i="1" u="sng" dirty="0" err="1">
                <a:solidFill>
                  <a:schemeClr val="bg1"/>
                </a:solidFill>
                <a:latin typeface="Bariol Regular" panose="02000506040000020003" pitchFamily="50" charset="0"/>
              </a:rPr>
              <a:t>marvelled</a:t>
            </a:r>
            <a:r>
              <a:rPr lang="en-US" sz="3600" i="1" u="sng" dirty="0">
                <a:solidFill>
                  <a:schemeClr val="bg1"/>
                </a:solidFill>
                <a:latin typeface="Bariol Regular" panose="02000506040000020003" pitchFamily="50" charset="0"/>
              </a:rPr>
              <a:t>; </a:t>
            </a: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89496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Culture’s Conspirators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862322"/>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Act 4:1 And as they </a:t>
            </a:r>
            <a:r>
              <a:rPr lang="en-US" sz="3600" i="1" dirty="0" err="1">
                <a:solidFill>
                  <a:schemeClr val="bg1"/>
                </a:solidFill>
                <a:latin typeface="Bariol Regular" panose="02000506040000020003" pitchFamily="50" charset="0"/>
              </a:rPr>
              <a:t>spake</a:t>
            </a:r>
            <a:r>
              <a:rPr lang="en-US" sz="3600" i="1" dirty="0">
                <a:solidFill>
                  <a:schemeClr val="bg1"/>
                </a:solidFill>
                <a:latin typeface="Bariol Regular" panose="02000506040000020003" pitchFamily="50" charset="0"/>
              </a:rPr>
              <a:t> unto the people, the priests, and the captain of the temple, and the Sadducees, came upon them, 2 Being grieved that they taught the people, and preached through Jesus the resurrection from the dead. </a:t>
            </a:r>
            <a:br>
              <a:rPr lang="en-US" sz="3600" dirty="0">
                <a:solidFill>
                  <a:schemeClr val="bg1"/>
                </a:solidFill>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200876"/>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#6</a:t>
            </a:r>
            <a:endParaRPr lang="en-US" sz="4000" b="1" dirty="0">
              <a:solidFill>
                <a:schemeClr val="bg1"/>
              </a:solidFill>
              <a:latin typeface="Bariol Regular" panose="02000506040000020003" pitchFamily="50" charset="0"/>
            </a:endParaRPr>
          </a:p>
          <a:p>
            <a:r>
              <a:rPr lang="en-US" sz="4400" dirty="0">
                <a:solidFill>
                  <a:schemeClr val="bg1"/>
                </a:solidFill>
                <a:latin typeface="Bariol Regular" panose="02000506040000020003" pitchFamily="50" charset="0"/>
              </a:rPr>
              <a:t>Faith-filled believers, confident in their authority need not be intellectuals</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37099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Bold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308324"/>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13 </a:t>
            </a:r>
            <a:r>
              <a:rPr lang="en-US" sz="3600" b="1" i="1" dirty="0">
                <a:solidFill>
                  <a:schemeClr val="bg1"/>
                </a:solidFill>
                <a:latin typeface="Bariol Regular" panose="02000506040000020003" pitchFamily="50" charset="0"/>
              </a:rPr>
              <a:t>Now when they saw the boldness of Peter and John, and perceived that they were unlearned and ignorant men, they </a:t>
            </a:r>
            <a:r>
              <a:rPr lang="en-US" sz="3600" b="1" i="1" dirty="0" err="1">
                <a:solidFill>
                  <a:schemeClr val="bg1"/>
                </a:solidFill>
                <a:latin typeface="Bariol Regular" panose="02000506040000020003" pitchFamily="50" charset="0"/>
              </a:rPr>
              <a:t>marvelled</a:t>
            </a:r>
            <a:r>
              <a:rPr lang="en-US" sz="3600" i="1" dirty="0">
                <a:solidFill>
                  <a:schemeClr val="bg1"/>
                </a:solidFill>
                <a:latin typeface="Bariol Regular" panose="02000506040000020003" pitchFamily="50" charset="0"/>
              </a:rPr>
              <a:t>; </a:t>
            </a:r>
            <a:r>
              <a:rPr lang="en-US" sz="3600" i="1" u="sng" dirty="0">
                <a:solidFill>
                  <a:schemeClr val="bg1"/>
                </a:solidFill>
                <a:latin typeface="Bariol Regular" panose="02000506040000020003" pitchFamily="50" charset="0"/>
              </a:rPr>
              <a:t>and they took knowledge of them, that they had been with Jesus.</a:t>
            </a: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353850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200876"/>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#7</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Faith-filled believers are faith-filled because of their fellowship with Christ</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972045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Bold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862322"/>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13 </a:t>
            </a:r>
            <a:r>
              <a:rPr lang="en-US" sz="3600" b="1" i="1" dirty="0">
                <a:solidFill>
                  <a:schemeClr val="bg1"/>
                </a:solidFill>
                <a:latin typeface="Bariol Regular" panose="02000506040000020003" pitchFamily="50" charset="0"/>
              </a:rPr>
              <a:t>Now when they saw the boldness of Peter and John, and perceived that they were unlearned and ignorant men, they </a:t>
            </a:r>
            <a:r>
              <a:rPr lang="en-US" sz="3600" b="1" i="1" dirty="0" err="1">
                <a:solidFill>
                  <a:schemeClr val="bg1"/>
                </a:solidFill>
                <a:latin typeface="Bariol Regular" panose="02000506040000020003" pitchFamily="50" charset="0"/>
              </a:rPr>
              <a:t>marvelled</a:t>
            </a:r>
            <a:r>
              <a:rPr lang="en-US" sz="3600" i="1" dirty="0">
                <a:solidFill>
                  <a:schemeClr val="bg1"/>
                </a:solidFill>
                <a:latin typeface="Bariol Regular" panose="02000506040000020003" pitchFamily="50" charset="0"/>
              </a:rPr>
              <a:t>; and they took knowledge of them, that they had been with Jesus. </a:t>
            </a:r>
            <a:r>
              <a:rPr lang="en-US" sz="3600" i="1" u="sng" dirty="0">
                <a:solidFill>
                  <a:schemeClr val="bg1"/>
                </a:solidFill>
                <a:latin typeface="Bariol Regular" panose="02000506040000020003" pitchFamily="50" charset="0"/>
              </a:rPr>
              <a:t>14 And beholding the man which was healed standing with them, they could say nothing against it.</a:t>
            </a: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241245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#8</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The fruit of a faith-filled believer </a:t>
            </a:r>
          </a:p>
          <a:p>
            <a:r>
              <a:rPr lang="en-US" sz="4400" b="1" dirty="0">
                <a:solidFill>
                  <a:schemeClr val="bg1"/>
                </a:solidFill>
                <a:latin typeface="Bariol Regular" panose="02000506040000020003" pitchFamily="50" charset="0"/>
              </a:rPr>
              <a:t>speaks for itself</a:t>
            </a:r>
            <a:br>
              <a:rPr lang="en-US" sz="4400" dirty="0">
                <a:solidFill>
                  <a:schemeClr val="bg1"/>
                </a:solidFill>
                <a:latin typeface="Bariol Regular" panose="02000506040000020003" pitchFamily="50" charset="0"/>
              </a:rPr>
            </a:b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543531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61774"/>
          </a:xfrm>
          <a:prstGeom prst="rect">
            <a:avLst/>
          </a:prstGeom>
          <a:noFill/>
        </p:spPr>
        <p:txBody>
          <a:bodyPr wrap="square" rtlCol="0">
            <a:spAutoFit/>
          </a:bodyPr>
          <a:lstStyle/>
          <a:p>
            <a:r>
              <a:rPr lang="en-US" sz="5000" b="1" u="sng" dirty="0">
                <a:solidFill>
                  <a:schemeClr val="bg1"/>
                </a:solidFill>
                <a:latin typeface="Bariol Regular" panose="02000506040000020003" pitchFamily="50" charset="0"/>
              </a:rPr>
              <a:t>The Insufficiency of Threatening Tongues</a:t>
            </a:r>
            <a:endParaRPr lang="en-US" sz="5000" dirty="0">
              <a:solidFill>
                <a:schemeClr val="bg1"/>
              </a:solidFill>
              <a:latin typeface="Bariol Regular" panose="02000506040000020003" pitchFamily="50" charset="0"/>
            </a:endParaRPr>
          </a:p>
        </p:txBody>
      </p:sp>
      <p:sp>
        <p:nvSpPr>
          <p:cNvPr id="3" name="TextBox 2"/>
          <p:cNvSpPr txBox="1"/>
          <p:nvPr/>
        </p:nvSpPr>
        <p:spPr>
          <a:xfrm>
            <a:off x="300446" y="1531285"/>
            <a:ext cx="11560628" cy="403187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14 And beholding the man which was healed standing with them, they could say nothing against it. 15 But when they had commanded them to go aside out of the council, they conferred among themselves, 16 Saying, What shall we do to these men? for that indeed a notable miracle hath been done by them [is] manifest to all them that dwell in Jerusalem; and we cannot deny [it]. 17 But that it spread no further among the people, </a:t>
            </a:r>
            <a:r>
              <a:rPr lang="en-US" sz="3200" i="1" u="sng" dirty="0">
                <a:solidFill>
                  <a:schemeClr val="bg1"/>
                </a:solidFill>
                <a:latin typeface="Bariol Regular" panose="02000506040000020003" pitchFamily="50" charset="0"/>
              </a:rPr>
              <a:t>let us </a:t>
            </a:r>
            <a:r>
              <a:rPr lang="en-US" sz="3200" i="1" u="sng" dirty="0" err="1">
                <a:solidFill>
                  <a:schemeClr val="bg1"/>
                </a:solidFill>
                <a:latin typeface="Bariol Regular" panose="02000506040000020003" pitchFamily="50" charset="0"/>
              </a:rPr>
              <a:t>straitly</a:t>
            </a:r>
            <a:r>
              <a:rPr lang="en-US" sz="3200" i="1" u="sng" dirty="0">
                <a:solidFill>
                  <a:schemeClr val="bg1"/>
                </a:solidFill>
                <a:latin typeface="Bariol Regular" panose="02000506040000020003" pitchFamily="50" charset="0"/>
              </a:rPr>
              <a:t> threaten them</a:t>
            </a:r>
            <a:r>
              <a:rPr lang="en-US" sz="3200" i="1" dirty="0">
                <a:solidFill>
                  <a:schemeClr val="bg1"/>
                </a:solidFill>
                <a:latin typeface="Bariol Regular" panose="02000506040000020003" pitchFamily="50" charset="0"/>
              </a:rPr>
              <a:t>, that they speak henceforth to no man in this name.</a:t>
            </a: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99732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#9</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The threats of a lost culture only serve as sign to us that we must speak boldly</a:t>
            </a:r>
            <a:br>
              <a:rPr lang="en-US" sz="4400" dirty="0">
                <a:solidFill>
                  <a:schemeClr val="bg1"/>
                </a:solidFill>
                <a:latin typeface="Bariol Regular" panose="02000506040000020003" pitchFamily="50" charset="0"/>
              </a:rPr>
            </a:b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483031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61774"/>
          </a:xfrm>
          <a:prstGeom prst="rect">
            <a:avLst/>
          </a:prstGeom>
          <a:noFill/>
        </p:spPr>
        <p:txBody>
          <a:bodyPr wrap="square" rtlCol="0">
            <a:spAutoFit/>
          </a:bodyPr>
          <a:lstStyle/>
          <a:p>
            <a:r>
              <a:rPr lang="en-US" sz="5000" b="1" u="sng" dirty="0">
                <a:solidFill>
                  <a:schemeClr val="bg1"/>
                </a:solidFill>
                <a:latin typeface="Bariol Regular" panose="02000506040000020003" pitchFamily="50" charset="0"/>
              </a:rPr>
              <a:t>The Insufficiency of Threatening Tongues</a:t>
            </a:r>
            <a:endParaRPr lang="en-US" sz="5000" dirty="0">
              <a:solidFill>
                <a:schemeClr val="bg1"/>
              </a:solidFill>
              <a:latin typeface="Bariol Regular" panose="02000506040000020003" pitchFamily="50" charset="0"/>
            </a:endParaRPr>
          </a:p>
        </p:txBody>
      </p:sp>
      <p:sp>
        <p:nvSpPr>
          <p:cNvPr id="3" name="TextBox 2"/>
          <p:cNvSpPr txBox="1"/>
          <p:nvPr/>
        </p:nvSpPr>
        <p:spPr>
          <a:xfrm>
            <a:off x="300446" y="1531285"/>
            <a:ext cx="11560628" cy="4708981"/>
          </a:xfrm>
          <a:prstGeom prst="rect">
            <a:avLst/>
          </a:prstGeom>
          <a:noFill/>
        </p:spPr>
        <p:txBody>
          <a:bodyPr wrap="square" rtlCol="0">
            <a:spAutoFit/>
          </a:bodyPr>
          <a:lstStyle/>
          <a:p>
            <a:r>
              <a:rPr lang="en-US" sz="3000" b="1" dirty="0">
                <a:solidFill>
                  <a:schemeClr val="bg1"/>
                </a:solidFill>
                <a:latin typeface="Bariol Regular" panose="02000506040000020003" pitchFamily="50" charset="0"/>
              </a:rPr>
              <a:t>18 And they called them, and commanded them not to speak at all nor teach in the name of Jesus. </a:t>
            </a:r>
            <a:r>
              <a:rPr lang="en-US" sz="3000" b="1" u="sng" dirty="0">
                <a:solidFill>
                  <a:schemeClr val="bg1"/>
                </a:solidFill>
                <a:latin typeface="Bariol Regular" panose="02000506040000020003" pitchFamily="50" charset="0"/>
              </a:rPr>
              <a:t>19 But Peter and John answered and said unto them, Whether it be right in the sight of God to hearken unto you more than unto God, judge ye. 20 For we cannot but speak the things which we have seen and heard. </a:t>
            </a:r>
            <a:r>
              <a:rPr lang="en-US" sz="3000" dirty="0">
                <a:solidFill>
                  <a:schemeClr val="bg1"/>
                </a:solidFill>
                <a:latin typeface="Bariol Regular" panose="02000506040000020003" pitchFamily="50" charset="0"/>
              </a:rPr>
              <a:t>21 So when they had further threatened them, they let them go, finding nothing how they might punish them, because of the people: for all [men] glorified God for that which was done. 22 For the man was above forty years old, on whom this miracle of healing was shewed. 23 And being let go, they went to their own company, and reported all that the chief priests and elders had said unto them.</a:t>
            </a:r>
            <a:endParaRPr lang="en-US" sz="30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596548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735955"/>
            <a:ext cx="11560628" cy="5386090"/>
          </a:xfrm>
          <a:prstGeom prst="rect">
            <a:avLst/>
          </a:prstGeom>
          <a:noFill/>
        </p:spPr>
        <p:txBody>
          <a:bodyPr wrap="square" rtlCol="0">
            <a:spAutoFit/>
          </a:bodyPr>
          <a:lstStyle/>
          <a:p>
            <a:r>
              <a:rPr lang="en-US" sz="4400" b="1" dirty="0">
                <a:solidFill>
                  <a:schemeClr val="bg1"/>
                </a:solidFill>
                <a:latin typeface="Bariol Regular" panose="02000506040000020003" pitchFamily="50" charset="0"/>
              </a:rPr>
              <a:t>What fears do you have that hinder the proclamation of the gospel?</a:t>
            </a:r>
          </a:p>
          <a:p>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r>
              <a:rPr lang="en-US" sz="3200" i="1" dirty="0" err="1">
                <a:solidFill>
                  <a:schemeClr val="bg1"/>
                </a:solidFill>
                <a:latin typeface="Bariol Regular" panose="02000506040000020003" pitchFamily="50" charset="0"/>
              </a:rPr>
              <a:t>Heb</a:t>
            </a:r>
            <a:r>
              <a:rPr lang="en-US" sz="3200" i="1" dirty="0">
                <a:solidFill>
                  <a:schemeClr val="bg1"/>
                </a:solidFill>
                <a:latin typeface="Bariol Regular" panose="02000506040000020003" pitchFamily="50" charset="0"/>
              </a:rPr>
              <a:t> 13:5 [Let your] conversation [be] without covetousness; [and be] content with such things as ye have: for he hath said, I will never leave thee, nor forsake thee. 6 So that we may boldly say, The Lord [is] my helper, and I will not fear what man shall do unto me.</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9009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A faith-filled Christian is not threatened by cultural or social opposition</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718293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416320"/>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Mat 5:14 Ye are the light of the world. A city that is set on an hill cannot be hid. 15 Neither do men light a candle, and put it under a bushel, but on a candlestick; and it giveth light unto all that are in the house. 16 Let your light so shine before men, that they may see your good works, and glorify your Father which is in heaven.</a:t>
            </a:r>
          </a:p>
        </p:txBody>
      </p:sp>
    </p:spTree>
    <p:extLst>
      <p:ext uri="{BB962C8B-B14F-4D97-AF65-F5344CB8AC3E}">
        <p14:creationId xmlns:p14="http://schemas.microsoft.com/office/powerpoint/2010/main" val="2569808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Culture’s Conspirators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55454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Act 4:1 And as they </a:t>
            </a:r>
            <a:r>
              <a:rPr lang="en-US" sz="3200" i="1" dirty="0" err="1">
                <a:solidFill>
                  <a:schemeClr val="bg1"/>
                </a:solidFill>
                <a:latin typeface="Bariol Regular" panose="02000506040000020003" pitchFamily="50" charset="0"/>
              </a:rPr>
              <a:t>spake</a:t>
            </a:r>
            <a:r>
              <a:rPr lang="en-US" sz="3200" i="1" dirty="0">
                <a:solidFill>
                  <a:schemeClr val="bg1"/>
                </a:solidFill>
                <a:latin typeface="Bariol Regular" panose="02000506040000020003" pitchFamily="50" charset="0"/>
              </a:rPr>
              <a:t> unto the people, the priests, and the captain of the temple, and the Sadducees, came upon them, 2 </a:t>
            </a:r>
            <a:r>
              <a:rPr lang="en-US" sz="3200" i="1" u="sng" dirty="0">
                <a:solidFill>
                  <a:schemeClr val="bg1"/>
                </a:solidFill>
                <a:latin typeface="Bariol Regular" panose="02000506040000020003" pitchFamily="50" charset="0"/>
              </a:rPr>
              <a:t>Being grieved that they taught the people, and preached through Jesus the resurrection from the dead. </a:t>
            </a:r>
            <a:br>
              <a:rPr lang="en-US" sz="3200" u="sng" dirty="0">
                <a:solidFill>
                  <a:schemeClr val="bg1"/>
                </a:solidFill>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11264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4801314"/>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Cultural climate and social pressure has </a:t>
            </a:r>
          </a:p>
          <a:p>
            <a:r>
              <a:rPr lang="en-US" sz="4800" b="1" dirty="0">
                <a:solidFill>
                  <a:schemeClr val="bg1"/>
                </a:solidFill>
                <a:latin typeface="Bariol Regular" panose="02000506040000020003" pitchFamily="50" charset="0"/>
              </a:rPr>
              <a:t>no bearing on the potency of a faith-filled gospel message.</a:t>
            </a:r>
            <a:r>
              <a:rPr lang="en-US" sz="4800" dirty="0">
                <a:solidFill>
                  <a:schemeClr val="bg1"/>
                </a:solidFill>
                <a:latin typeface="Bariol Regular" panose="02000506040000020003" pitchFamily="50" charset="0"/>
              </a:rPr>
              <a:t> </a:t>
            </a:r>
          </a:p>
          <a:p>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502292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Culture’s Conspirators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862322"/>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3 And they laid hands on them, and put [them] in hold unto the next day: for it was now eventide. 4 Howbeit many of them which heard the word believed; and the number of the men was about five thousand. </a:t>
            </a:r>
            <a:br>
              <a:rPr lang="en-US" sz="3600" u="sng" dirty="0">
                <a:solidFill>
                  <a:schemeClr val="bg1"/>
                </a:solidFill>
                <a:latin typeface="Bariol Regular" panose="02000506040000020003" pitchFamily="50" charset="0"/>
              </a:rPr>
            </a:br>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3519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Culture’s Conspirators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524315"/>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3 And they laid hands on them, and put [them] in hold unto the next day: for it was now eventide. 4 Howbeit many of them which heard the word believed; and the number of the men was about five thousand. </a:t>
            </a:r>
            <a:endParaRPr lang="en-US" sz="3600" u="sng" dirty="0">
              <a:solidFill>
                <a:schemeClr val="bg1"/>
              </a:solidFill>
              <a:latin typeface="Bariol Regular" panose="02000506040000020003" pitchFamily="50" charset="0"/>
            </a:endParaRPr>
          </a:p>
          <a:p>
            <a:endParaRPr lang="en-US" sz="3600" u="sng" dirty="0">
              <a:solidFill>
                <a:schemeClr val="bg1"/>
              </a:solidFill>
              <a:latin typeface="Bariol Regular" panose="02000506040000020003" pitchFamily="50" charset="0"/>
            </a:endParaRPr>
          </a:p>
          <a:p>
            <a:endParaRPr lang="en-US" sz="3600" u="sng" dirty="0">
              <a:solidFill>
                <a:schemeClr val="bg1"/>
              </a:solidFill>
              <a:latin typeface="Bariol Regular" panose="02000506040000020003" pitchFamily="50" charset="0"/>
            </a:endParaRPr>
          </a:p>
          <a:p>
            <a:r>
              <a:rPr lang="en-US" sz="3600" u="sng" dirty="0">
                <a:solidFill>
                  <a:schemeClr val="bg1"/>
                </a:solidFill>
                <a:latin typeface="Bariol Regular" panose="02000506040000020003" pitchFamily="50" charset="0"/>
              </a:rPr>
              <a:t>…regardless of what culture says or does, people still </a:t>
            </a:r>
          </a:p>
          <a:p>
            <a:r>
              <a:rPr lang="en-US" sz="3600" u="sng" dirty="0">
                <a:solidFill>
                  <a:schemeClr val="bg1"/>
                </a:solidFill>
                <a:latin typeface="Bariol Regular" panose="02000506040000020003" pitchFamily="50" charset="0"/>
              </a:rPr>
              <a:t>need forgiveness</a:t>
            </a:r>
          </a:p>
        </p:txBody>
      </p:sp>
    </p:spTree>
    <p:extLst>
      <p:ext uri="{BB962C8B-B14F-4D97-AF65-F5344CB8AC3E}">
        <p14:creationId xmlns:p14="http://schemas.microsoft.com/office/powerpoint/2010/main" val="329664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Brazen Declaration</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970318"/>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5 And it came to pass on the morrow, that their rulers, and elders, and scribes, 6 And </a:t>
            </a:r>
            <a:r>
              <a:rPr lang="en-US" sz="3600" i="1" dirty="0" err="1">
                <a:solidFill>
                  <a:schemeClr val="bg1"/>
                </a:solidFill>
                <a:latin typeface="Bariol Regular" panose="02000506040000020003" pitchFamily="50" charset="0"/>
              </a:rPr>
              <a:t>Annas</a:t>
            </a:r>
            <a:r>
              <a:rPr lang="en-US" sz="3600" i="1" dirty="0">
                <a:solidFill>
                  <a:schemeClr val="bg1"/>
                </a:solidFill>
                <a:latin typeface="Bariol Regular" panose="02000506040000020003" pitchFamily="50" charset="0"/>
              </a:rPr>
              <a:t> the high priest, and Caiaphas, and John, and Alexander, and as many as were of the kindred of the high priest, were gathered together at Jerusalem. 7 And when they had set them in the midst, they asked, </a:t>
            </a:r>
            <a:r>
              <a:rPr lang="en-US" sz="3600" i="1" u="sng" dirty="0">
                <a:solidFill>
                  <a:schemeClr val="bg1"/>
                </a:solidFill>
                <a:latin typeface="Bariol Regular" panose="02000506040000020003" pitchFamily="50" charset="0"/>
              </a:rPr>
              <a:t>By what power, or by what name, have ye done this?</a:t>
            </a:r>
            <a:r>
              <a:rPr lang="en-US" sz="3600" i="1" dirty="0">
                <a:solidFill>
                  <a:schemeClr val="bg1"/>
                </a:solidFill>
                <a:latin typeface="Bariol Regular" panose="02000506040000020003" pitchFamily="50" charset="0"/>
              </a:rPr>
              <a:t> </a:t>
            </a:r>
            <a:endParaRPr lang="en-US" sz="3600" u="sng" dirty="0">
              <a:solidFill>
                <a:schemeClr val="bg1"/>
              </a:solidFill>
              <a:latin typeface="Bariol Regular" panose="02000506040000020003" pitchFamily="50" charset="0"/>
            </a:endParaRPr>
          </a:p>
          <a:p>
            <a:endParaRPr lang="en-US" sz="36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36595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1282</Words>
  <Application>Microsoft Office PowerPoint</Application>
  <PresentationFormat>Widescreen</PresentationFormat>
  <Paragraphs>61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50</cp:revision>
  <dcterms:created xsi:type="dcterms:W3CDTF">2018-07-22T12:07:55Z</dcterms:created>
  <dcterms:modified xsi:type="dcterms:W3CDTF">2018-10-28T18:29:22Z</dcterms:modified>
</cp:coreProperties>
</file>