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b="def" i="def"/>
      <a:tcStyle>
        <a:tcBdr/>
        <a:fill>
          <a:solidFill>
            <a:srgbClr val="E9EF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09" name="Shape 109"/>
          <p:cNvSpPr/>
          <p:nvPr>
            <p:ph type="sldImg"/>
          </p:nvPr>
        </p:nvSpPr>
        <p:spPr>
          <a:xfrm>
            <a:off x="1143000" y="685800"/>
            <a:ext cx="4572000" cy="3429000"/>
          </a:xfrm>
          <a:prstGeom prst="rect">
            <a:avLst/>
          </a:prstGeom>
        </p:spPr>
        <p:txBody>
          <a:bodyPr/>
          <a:lstStyle/>
          <a:p>
            <a:pPr/>
          </a:p>
        </p:txBody>
      </p:sp>
      <p:sp>
        <p:nvSpPr>
          <p:cNvPr id="110" name="Shape 11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6"/>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Vertical Text">
    <p:spTree>
      <p:nvGrpSpPr>
        <p:cNvPr id="1" name=""/>
        <p:cNvGrpSpPr/>
        <p:nvPr/>
      </p:nvGrpSpPr>
      <p:grpSpPr>
        <a:xfrm>
          <a:off x="0" y="0"/>
          <a:ext cx="0" cy="0"/>
          <a:chOff x="0" y="0"/>
          <a:chExt cx="0" cy="0"/>
        </a:xfrm>
      </p:grpSpPr>
      <p:sp>
        <p:nvSpPr>
          <p:cNvPr id="92" name="Title Text"/>
          <p:cNvSpPr txBox="1"/>
          <p:nvPr>
            <p:ph type="title"/>
          </p:nvPr>
        </p:nvSpPr>
        <p:spPr>
          <a:prstGeom prst="rect">
            <a:avLst/>
          </a:prstGeom>
        </p:spPr>
        <p:txBody>
          <a:bodyPr/>
          <a:lstStyle/>
          <a:p>
            <a:pPr/>
            <a:r>
              <a:t>Title Text</a:t>
            </a:r>
          </a:p>
        </p:txBody>
      </p:sp>
      <p:sp>
        <p:nvSpPr>
          <p:cNvPr id="93"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9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ertical Title and Text">
    <p:spTree>
      <p:nvGrpSpPr>
        <p:cNvPr id="1" name=""/>
        <p:cNvGrpSpPr/>
        <p:nvPr/>
      </p:nvGrpSpPr>
      <p:grpSpPr>
        <a:xfrm>
          <a:off x="0" y="0"/>
          <a:ext cx="0" cy="0"/>
          <a:chOff x="0" y="0"/>
          <a:chExt cx="0" cy="0"/>
        </a:xfrm>
      </p:grpSpPr>
      <p:sp>
        <p:nvSpPr>
          <p:cNvPr id="101" name="Title Text"/>
          <p:cNvSpPr txBox="1"/>
          <p:nvPr>
            <p:ph type="title"/>
          </p:nvPr>
        </p:nvSpPr>
        <p:spPr>
          <a:xfrm>
            <a:off x="8724900" y="365125"/>
            <a:ext cx="2628900" cy="5811838"/>
          </a:xfrm>
          <a:prstGeom prst="rect">
            <a:avLst/>
          </a:prstGeom>
        </p:spPr>
        <p:txBody>
          <a:bodyPr/>
          <a:lstStyle/>
          <a:p>
            <a:pPr/>
            <a:r>
              <a:t>Title Text</a:t>
            </a:r>
          </a:p>
        </p:txBody>
      </p:sp>
      <p:sp>
        <p:nvSpPr>
          <p:cNvPr id="102" name="Body Level One…"/>
          <p:cNvSpPr txBox="1"/>
          <p:nvPr>
            <p:ph type="body" idx="1"/>
          </p:nvPr>
        </p:nvSpPr>
        <p:spPr>
          <a:xfrm>
            <a:off x="838200" y="365125"/>
            <a:ext cx="7734300" cy="58118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91"/>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0" cy="823916"/>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13"/>
          </p:nvPr>
        </p:nvSpPr>
        <p:spPr>
          <a:xfrm>
            <a:off x="6172200" y="1681163"/>
            <a:ext cx="5183188"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4"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13"/>
          </p:nvPr>
        </p:nvSpPr>
        <p:spPr>
          <a:xfrm>
            <a:off x="839785" y="2057400"/>
            <a:ext cx="3932244"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13"/>
          </p:nvPr>
        </p:nvSpPr>
        <p:spPr>
          <a:xfrm>
            <a:off x="5183187" y="987425"/>
            <a:ext cx="6172204" cy="4873625"/>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89823" y="6404294"/>
            <a:ext cx="263978" cy="269237"/>
          </a:xfrm>
          <a:prstGeom prst="rect">
            <a:avLst/>
          </a:prstGeom>
          <a:ln w="12700">
            <a:miter lim="400000"/>
          </a:ln>
        </p:spPr>
        <p:txBody>
          <a:bodyPr wrap="none" lIns="45718" tIns="45718" rIns="45718" bIns="45718" anchor="ctr">
            <a:spAutoFit/>
          </a:bodyPr>
          <a:lstStyle>
            <a:lvl1pPr algn="r">
              <a:defRPr sz="1200">
                <a:solidFill>
                  <a:srgbClr val="888888"/>
                </a:solidFill>
                <a:latin typeface="+mn-lt"/>
                <a:ea typeface="+mn-ea"/>
                <a:cs typeface="+mn-cs"/>
                <a:sym typeface="Calibri"/>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Title 1"/>
          <p:cNvSpPr txBox="1"/>
          <p:nvPr>
            <p:ph type="ctrTitle"/>
          </p:nvPr>
        </p:nvSpPr>
        <p:spPr>
          <a:prstGeom prst="rect">
            <a:avLst/>
          </a:prstGeom>
        </p:spPr>
        <p:txBody>
          <a:bodyPr/>
          <a:lstStyle/>
          <a:p>
            <a:pPr/>
          </a:p>
        </p:txBody>
      </p:sp>
      <p:sp>
        <p:nvSpPr>
          <p:cNvPr id="113" name="Subtitle 2"/>
          <p:cNvSpPr txBox="1"/>
          <p:nvPr>
            <p:ph type="subTitle" sz="quarter" idx="1"/>
          </p:nvPr>
        </p:nvSpPr>
        <p:spPr>
          <a:xfrm>
            <a:off x="1524000" y="3602037"/>
            <a:ext cx="9144000" cy="1655762"/>
          </a:xfrm>
          <a:prstGeom prst="rect">
            <a:avLst/>
          </a:prstGeom>
        </p:spPr>
        <p:txBody>
          <a:bodyPr/>
          <a:lstStyle/>
          <a:p>
            <a:pPr/>
          </a:p>
        </p:txBody>
      </p:sp>
      <p:pic>
        <p:nvPicPr>
          <p:cNvPr id="114" name="Picture 3" descr="Picture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15" name="TextBox 4"/>
          <p:cNvSpPr txBox="1"/>
          <p:nvPr/>
        </p:nvSpPr>
        <p:spPr>
          <a:xfrm>
            <a:off x="875728" y="5349872"/>
            <a:ext cx="10440544" cy="57561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b="1" sz="3800">
                <a:solidFill>
                  <a:srgbClr val="FFFFFF"/>
                </a:solidFill>
                <a:latin typeface="Bariol Regular"/>
                <a:ea typeface="Bariol Regular"/>
                <a:cs typeface="Bariol Regular"/>
                <a:sym typeface="Bariol Regular"/>
              </a:defRPr>
            </a:lvl1pPr>
          </a:lstStyle>
          <a:p>
            <a:pPr/>
            <a:r>
              <a:t>The Gospel Open to the World pt. 2 / Acts 10:43-48</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prstGeom prst="rect">
            <a:avLst/>
          </a:prstGeom>
        </p:spPr>
        <p:txBody>
          <a:bodyPr/>
          <a:lstStyle/>
          <a:p>
            <a:pPr/>
          </a:p>
        </p:txBody>
      </p:sp>
      <p:pic>
        <p:nvPicPr>
          <p:cNvPr id="155"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56" name="TextBox 2"/>
          <p:cNvSpPr txBox="1"/>
          <p:nvPr/>
        </p:nvSpPr>
        <p:spPr>
          <a:xfrm>
            <a:off x="414059" y="1661516"/>
            <a:ext cx="11154630" cy="462068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i="1" sz="3300">
                <a:solidFill>
                  <a:srgbClr val="FFFFFF"/>
                </a:solidFill>
                <a:latin typeface="Bariol Regular"/>
                <a:ea typeface="Bariol Regular"/>
                <a:cs typeface="Bariol Regular"/>
                <a:sym typeface="Bariol Regular"/>
              </a:defRPr>
            </a:pPr>
            <a:r>
              <a:t>44 While Peter yet spake these words, the Holy Ghost fell on all them which heard the word.</a:t>
            </a:r>
          </a:p>
          <a:p>
            <a:pPr>
              <a:defRPr i="1" sz="3300">
                <a:solidFill>
                  <a:srgbClr val="FFFFFF"/>
                </a:solidFill>
                <a:latin typeface="Bariol Regular"/>
                <a:ea typeface="Bariol Regular"/>
                <a:cs typeface="Bariol Regular"/>
                <a:sym typeface="Bariol Regular"/>
              </a:defRPr>
            </a:pPr>
          </a:p>
          <a:p>
            <a:pPr>
              <a:defRPr i="1" sz="3300">
                <a:solidFill>
                  <a:srgbClr val="FFFFFF"/>
                </a:solidFill>
                <a:latin typeface="Bariol Regular"/>
                <a:ea typeface="Bariol Regular"/>
                <a:cs typeface="Bariol Regular"/>
                <a:sym typeface="Bariol Regular"/>
              </a:defRPr>
            </a:pPr>
            <a:r>
              <a:t>Rom 3:23 For all have sinned, and come short of the glory of God; 24 Being justified freely by his grace through the redemption that is in Christ Jesus: 25 Whom God hath set forth [to be] a propitiation through faith in his blood, to declare his righteousness for the remission of sins that are past, through the forbearance of God; 26 To declare, [I say], at this time his righteousness: that he might be just, and the justifier of him which believeth in Jesus. </a:t>
            </a:r>
          </a:p>
        </p:txBody>
      </p:sp>
      <p:sp>
        <p:nvSpPr>
          <p:cNvPr id="157" name="TextBox 4"/>
          <p:cNvSpPr txBox="1"/>
          <p:nvPr/>
        </p:nvSpPr>
        <p:spPr>
          <a:xfrm>
            <a:off x="415470" y="411902"/>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The Gentile Reception</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Title 1"/>
          <p:cNvSpPr txBox="1"/>
          <p:nvPr>
            <p:ph type="title"/>
          </p:nvPr>
        </p:nvSpPr>
        <p:spPr>
          <a:prstGeom prst="rect">
            <a:avLst/>
          </a:prstGeom>
        </p:spPr>
        <p:txBody>
          <a:bodyPr/>
          <a:lstStyle/>
          <a:p>
            <a:pPr/>
          </a:p>
        </p:txBody>
      </p:sp>
      <p:pic>
        <p:nvPicPr>
          <p:cNvPr id="160"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61" name="TextBox 2"/>
          <p:cNvSpPr txBox="1"/>
          <p:nvPr/>
        </p:nvSpPr>
        <p:spPr>
          <a:xfrm>
            <a:off x="414059" y="1661516"/>
            <a:ext cx="11154630" cy="416348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i="1" sz="3300">
                <a:solidFill>
                  <a:srgbClr val="FFFFFF"/>
                </a:solidFill>
                <a:latin typeface="Bariol Regular"/>
                <a:ea typeface="Bariol Regular"/>
                <a:cs typeface="Bariol Regular"/>
                <a:sym typeface="Bariol Regular"/>
              </a:defRPr>
            </a:pPr>
            <a:r>
              <a:t>44 While Peter yet spake these words, the Holy Ghost fell on all them which heard the word.</a:t>
            </a:r>
          </a:p>
          <a:p>
            <a:pPr>
              <a:defRPr i="1" sz="3300">
                <a:solidFill>
                  <a:srgbClr val="FFFFFF"/>
                </a:solidFill>
                <a:latin typeface="Bariol Regular"/>
                <a:ea typeface="Bariol Regular"/>
                <a:cs typeface="Bariol Regular"/>
                <a:sym typeface="Bariol Regular"/>
              </a:defRPr>
            </a:pPr>
          </a:p>
          <a:p>
            <a:pPr>
              <a:defRPr i="1" sz="3300">
                <a:solidFill>
                  <a:srgbClr val="FFFFFF"/>
                </a:solidFill>
                <a:latin typeface="Bariol Regular"/>
                <a:ea typeface="Bariol Regular"/>
                <a:cs typeface="Bariol Regular"/>
                <a:sym typeface="Bariol Regular"/>
              </a:defRPr>
            </a:pPr>
            <a:r>
              <a:t>Rom 10:9 That if thou shalt confess with thy mouth the Lord Jesus, and shalt believe in thine heart that God hath raised him from the dead, thou shalt be saved. 10 For with the heart man believeth unto righteousness; and with the mouth confession is made unto salvation. 11 For the scripture saith, Whosoever believeth on him shall not be ashamed.</a:t>
            </a:r>
          </a:p>
        </p:txBody>
      </p:sp>
      <p:sp>
        <p:nvSpPr>
          <p:cNvPr id="162" name="TextBox 4"/>
          <p:cNvSpPr txBox="1"/>
          <p:nvPr/>
        </p:nvSpPr>
        <p:spPr>
          <a:xfrm>
            <a:off x="415470" y="411902"/>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The Gentile Reception</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Title 1"/>
          <p:cNvSpPr txBox="1"/>
          <p:nvPr>
            <p:ph type="title"/>
          </p:nvPr>
        </p:nvSpPr>
        <p:spPr>
          <a:prstGeom prst="rect">
            <a:avLst/>
          </a:prstGeom>
        </p:spPr>
        <p:txBody>
          <a:bodyPr/>
          <a:lstStyle/>
          <a:p>
            <a:pPr/>
          </a:p>
        </p:txBody>
      </p:sp>
      <p:pic>
        <p:nvPicPr>
          <p:cNvPr id="165"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66" name="TextBox 4"/>
          <p:cNvSpPr txBox="1"/>
          <p:nvPr/>
        </p:nvSpPr>
        <p:spPr>
          <a:xfrm>
            <a:off x="607056" y="3594101"/>
            <a:ext cx="11364694" cy="18059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sz="6600">
                <a:solidFill>
                  <a:srgbClr val="FFFFFF"/>
                </a:solidFill>
                <a:latin typeface="Bariol Regular"/>
                <a:ea typeface="Bariol Regular"/>
                <a:cs typeface="Bariol Regular"/>
                <a:sym typeface="Bariol Regular"/>
              </a:defRPr>
            </a:pPr>
            <a:r>
              <a:t>Key Point #3</a:t>
            </a:r>
            <a:endParaRPr sz="4000"/>
          </a:p>
          <a:p>
            <a:pPr>
              <a:defRPr b="1" sz="4400">
                <a:solidFill>
                  <a:srgbClr val="FFFFFF"/>
                </a:solidFill>
                <a:latin typeface="Bariol Regular"/>
                <a:ea typeface="Bariol Regular"/>
                <a:cs typeface="Bariol Regular"/>
                <a:sym typeface="Bariol Regular"/>
              </a:defRPr>
            </a:pPr>
            <a:r>
              <a:t>Salvation is received through belief in Christ alone</a:t>
            </a:r>
            <a:endParaRPr b="0" sz="1200">
              <a:solidFill>
                <a:srgbClr val="000000"/>
              </a:solidFill>
            </a:endParaRP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Title 1"/>
          <p:cNvSpPr txBox="1"/>
          <p:nvPr>
            <p:ph type="title"/>
          </p:nvPr>
        </p:nvSpPr>
        <p:spPr>
          <a:prstGeom prst="rect">
            <a:avLst/>
          </a:prstGeom>
        </p:spPr>
        <p:txBody>
          <a:bodyPr/>
          <a:lstStyle/>
          <a:p>
            <a:pPr/>
          </a:p>
        </p:txBody>
      </p:sp>
      <p:pic>
        <p:nvPicPr>
          <p:cNvPr id="169"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70" name="TextBox 2"/>
          <p:cNvSpPr txBox="1"/>
          <p:nvPr/>
        </p:nvSpPr>
        <p:spPr>
          <a:xfrm>
            <a:off x="414059" y="1661516"/>
            <a:ext cx="11154630" cy="233468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i="1" sz="3300">
                <a:solidFill>
                  <a:srgbClr val="FFFFFF"/>
                </a:solidFill>
                <a:latin typeface="Bariol Regular"/>
                <a:ea typeface="Bariol Regular"/>
                <a:cs typeface="Bariol Regular"/>
                <a:sym typeface="Bariol Regular"/>
              </a:defRPr>
            </a:lvl1pPr>
          </a:lstStyle>
          <a:p>
            <a:pPr/>
            <a:r>
              <a:t>45 And they of the circumcision which believed were astonished, as many as came with Peter, because that on the Gentiles also was poured out the gift of the Holy Ghost. 46 For they heard them speak with tongues, and magnify God. </a:t>
            </a:r>
          </a:p>
        </p:txBody>
      </p:sp>
      <p:sp>
        <p:nvSpPr>
          <p:cNvPr id="171" name="TextBox 4"/>
          <p:cNvSpPr txBox="1"/>
          <p:nvPr/>
        </p:nvSpPr>
        <p:spPr>
          <a:xfrm>
            <a:off x="415470" y="411902"/>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The Jewish Response</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Title 1"/>
          <p:cNvSpPr txBox="1"/>
          <p:nvPr>
            <p:ph type="title"/>
          </p:nvPr>
        </p:nvSpPr>
        <p:spPr>
          <a:prstGeom prst="rect">
            <a:avLst/>
          </a:prstGeom>
        </p:spPr>
        <p:txBody>
          <a:bodyPr/>
          <a:lstStyle/>
          <a:p>
            <a:pPr/>
          </a:p>
        </p:txBody>
      </p:sp>
      <p:pic>
        <p:nvPicPr>
          <p:cNvPr id="174"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75" name="TextBox 2"/>
          <p:cNvSpPr txBox="1"/>
          <p:nvPr/>
        </p:nvSpPr>
        <p:spPr>
          <a:xfrm>
            <a:off x="414059" y="1661516"/>
            <a:ext cx="11154630" cy="370628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i="1" sz="3300">
                <a:solidFill>
                  <a:srgbClr val="FFFFFF"/>
                </a:solidFill>
                <a:latin typeface="Bariol Regular"/>
                <a:ea typeface="Bariol Regular"/>
                <a:cs typeface="Bariol Regular"/>
                <a:sym typeface="Bariol Regular"/>
              </a:defRPr>
            </a:pPr>
            <a:r>
              <a:t>Act 11:15 And as I began to speak, the Holy Ghost fell on them, as on us at the beginning. 16 Then remembered I the word of the Lord, how that he said, John indeed baptized with water; but ye shall be baptized with the Holy Ghost. </a:t>
            </a:r>
            <a:r>
              <a:rPr u="sng"/>
              <a:t>1</a:t>
            </a:r>
            <a:r>
              <a:rPr b="1" u="sng"/>
              <a:t>7 Forasmuch then as God gave them the like gift as [he did] unto us, who believed on the Lord Jesus Christ; what was I, that I could withstand God?</a:t>
            </a:r>
            <a:r>
              <a:rPr u="sng"/>
              <a:t> </a:t>
            </a:r>
            <a:r>
              <a:t>18 When they heard these things, they held their peace, and glorified God, saying, Then hath God also to the Gentiles granted repentance unto life.</a:t>
            </a:r>
          </a:p>
        </p:txBody>
      </p:sp>
      <p:sp>
        <p:nvSpPr>
          <p:cNvPr id="176" name="TextBox 4"/>
          <p:cNvSpPr txBox="1"/>
          <p:nvPr/>
        </p:nvSpPr>
        <p:spPr>
          <a:xfrm>
            <a:off x="415470" y="411902"/>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The Jewish Response</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Title 1"/>
          <p:cNvSpPr txBox="1"/>
          <p:nvPr>
            <p:ph type="title"/>
          </p:nvPr>
        </p:nvSpPr>
        <p:spPr>
          <a:prstGeom prst="rect">
            <a:avLst/>
          </a:prstGeom>
        </p:spPr>
        <p:txBody>
          <a:bodyPr/>
          <a:lstStyle/>
          <a:p>
            <a:pPr/>
          </a:p>
        </p:txBody>
      </p:sp>
      <p:pic>
        <p:nvPicPr>
          <p:cNvPr id="179"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80" name="TextBox 4"/>
          <p:cNvSpPr txBox="1"/>
          <p:nvPr/>
        </p:nvSpPr>
        <p:spPr>
          <a:xfrm>
            <a:off x="607056" y="3594101"/>
            <a:ext cx="11364694" cy="24155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sz="6600">
                <a:solidFill>
                  <a:srgbClr val="FFFFFF"/>
                </a:solidFill>
                <a:latin typeface="Bariol Regular"/>
                <a:ea typeface="Bariol Regular"/>
                <a:cs typeface="Bariol Regular"/>
                <a:sym typeface="Bariol Regular"/>
              </a:defRPr>
            </a:pPr>
            <a:r>
              <a:t>Key Point #4</a:t>
            </a:r>
            <a:endParaRPr sz="4000"/>
          </a:p>
          <a:p>
            <a:pPr>
              <a:defRPr b="1" sz="4400">
                <a:solidFill>
                  <a:srgbClr val="FFFFFF"/>
                </a:solidFill>
                <a:latin typeface="Bariol Regular"/>
                <a:ea typeface="Bariol Regular"/>
                <a:cs typeface="Bariol Regular"/>
                <a:sym typeface="Bariol Regular"/>
              </a:defRPr>
            </a:pPr>
            <a:r>
              <a:t>Every Christian should have experiential evidence that the Spirit lives in them.</a:t>
            </a:r>
            <a:endParaRPr b="0" sz="1200">
              <a:solidFill>
                <a:srgbClr val="000000"/>
              </a:solidFill>
            </a:endParaRP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Title 1"/>
          <p:cNvSpPr txBox="1"/>
          <p:nvPr>
            <p:ph type="title"/>
          </p:nvPr>
        </p:nvSpPr>
        <p:spPr>
          <a:prstGeom prst="rect">
            <a:avLst/>
          </a:prstGeom>
        </p:spPr>
        <p:txBody>
          <a:bodyPr/>
          <a:lstStyle/>
          <a:p>
            <a:pPr/>
          </a:p>
        </p:txBody>
      </p:sp>
      <p:pic>
        <p:nvPicPr>
          <p:cNvPr id="183"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84" name="TextBox 2"/>
          <p:cNvSpPr txBox="1"/>
          <p:nvPr/>
        </p:nvSpPr>
        <p:spPr>
          <a:xfrm>
            <a:off x="414059" y="1575856"/>
            <a:ext cx="11154630" cy="142028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i="1" sz="3300">
                <a:solidFill>
                  <a:srgbClr val="FFFFFF"/>
                </a:solidFill>
                <a:latin typeface="Bariol Regular"/>
                <a:ea typeface="Bariol Regular"/>
                <a:cs typeface="Bariol Regular"/>
                <a:sym typeface="Bariol Regular"/>
              </a:defRPr>
            </a:lvl1pPr>
          </a:lstStyle>
          <a:p>
            <a:pPr/>
            <a:r>
              <a:t>Then answered Peter, 47 Can any man forbid water, that these should not be baptized, which have received the Holy Ghost as well as we?</a:t>
            </a:r>
          </a:p>
        </p:txBody>
      </p:sp>
      <p:sp>
        <p:nvSpPr>
          <p:cNvPr id="185" name="TextBox 4"/>
          <p:cNvSpPr txBox="1"/>
          <p:nvPr/>
        </p:nvSpPr>
        <p:spPr>
          <a:xfrm>
            <a:off x="415470" y="411902"/>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Baptism &amp; Reception</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Title 1"/>
          <p:cNvSpPr txBox="1"/>
          <p:nvPr>
            <p:ph type="title"/>
          </p:nvPr>
        </p:nvSpPr>
        <p:spPr>
          <a:prstGeom prst="rect">
            <a:avLst/>
          </a:prstGeom>
        </p:spPr>
        <p:txBody>
          <a:bodyPr/>
          <a:lstStyle/>
          <a:p>
            <a:pPr/>
          </a:p>
        </p:txBody>
      </p:sp>
      <p:pic>
        <p:nvPicPr>
          <p:cNvPr id="188"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89" name="TextBox 2"/>
          <p:cNvSpPr txBox="1"/>
          <p:nvPr/>
        </p:nvSpPr>
        <p:spPr>
          <a:xfrm>
            <a:off x="414059" y="1575856"/>
            <a:ext cx="11154630" cy="187748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i="1" sz="3300">
                <a:solidFill>
                  <a:srgbClr val="FFFFFF"/>
                </a:solidFill>
                <a:latin typeface="Bariol Regular"/>
                <a:ea typeface="Bariol Regular"/>
                <a:cs typeface="Bariol Regular"/>
                <a:sym typeface="Bariol Regular"/>
              </a:defRPr>
            </a:lvl1pPr>
          </a:lstStyle>
          <a:p>
            <a:pPr/>
            <a:r>
              <a:t>Then answered Peter, 47 Can any man forbid water, that these should not be baptized, which have received the Holy Ghost as well as we? 48 And he commanded them to be baptized in the name of the Lord. Then prayed they him to tarry certain days.</a:t>
            </a:r>
          </a:p>
        </p:txBody>
      </p:sp>
      <p:sp>
        <p:nvSpPr>
          <p:cNvPr id="190" name="TextBox 4"/>
          <p:cNvSpPr txBox="1"/>
          <p:nvPr/>
        </p:nvSpPr>
        <p:spPr>
          <a:xfrm>
            <a:off x="415470" y="411902"/>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Baptism &amp; Reception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7" name="Title 1"/>
          <p:cNvSpPr txBox="1"/>
          <p:nvPr>
            <p:ph type="title"/>
          </p:nvPr>
        </p:nvSpPr>
        <p:spPr>
          <a:prstGeom prst="rect">
            <a:avLst/>
          </a:prstGeom>
        </p:spPr>
        <p:txBody>
          <a:bodyPr/>
          <a:lstStyle/>
          <a:p>
            <a:pPr/>
          </a:p>
        </p:txBody>
      </p:sp>
      <p:pic>
        <p:nvPicPr>
          <p:cNvPr id="118"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19" name="TextBox 2"/>
          <p:cNvSpPr txBox="1"/>
          <p:nvPr/>
        </p:nvSpPr>
        <p:spPr>
          <a:xfrm>
            <a:off x="414059" y="1648816"/>
            <a:ext cx="11154630" cy="50588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3300">
                <a:solidFill>
                  <a:srgbClr val="FFFFFF"/>
                </a:solidFill>
                <a:latin typeface="Bariol Regular"/>
                <a:ea typeface="Bariol Regular"/>
                <a:cs typeface="Bariol Regular"/>
                <a:sym typeface="Bariol Regular"/>
              </a:defRPr>
            </a:lvl1pPr>
          </a:lstStyle>
          <a:p>
            <a:pPr/>
            <a:r>
              <a:t>The door was opened first to the Jews // Acts 1-7</a:t>
            </a:r>
          </a:p>
        </p:txBody>
      </p:sp>
      <p:sp>
        <p:nvSpPr>
          <p:cNvPr id="120" name="TextBox 4"/>
          <p:cNvSpPr txBox="1"/>
          <p:nvPr/>
        </p:nvSpPr>
        <p:spPr>
          <a:xfrm>
            <a:off x="415470" y="411902"/>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Unlocking &amp; Opening Doors</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Title 1"/>
          <p:cNvSpPr txBox="1"/>
          <p:nvPr>
            <p:ph type="title"/>
          </p:nvPr>
        </p:nvSpPr>
        <p:spPr>
          <a:prstGeom prst="rect">
            <a:avLst/>
          </a:prstGeom>
        </p:spPr>
        <p:txBody>
          <a:bodyPr/>
          <a:lstStyle/>
          <a:p>
            <a:pPr/>
          </a:p>
        </p:txBody>
      </p:sp>
      <p:pic>
        <p:nvPicPr>
          <p:cNvPr id="123"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24" name="TextBox 2"/>
          <p:cNvSpPr txBox="1"/>
          <p:nvPr/>
        </p:nvSpPr>
        <p:spPr>
          <a:xfrm>
            <a:off x="414059" y="1648816"/>
            <a:ext cx="11154630" cy="96308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sz="3300">
                <a:solidFill>
                  <a:srgbClr val="FFFFFF"/>
                </a:solidFill>
                <a:latin typeface="Bariol Regular"/>
                <a:ea typeface="Bariol Regular"/>
                <a:cs typeface="Bariol Regular"/>
                <a:sym typeface="Bariol Regular"/>
              </a:defRPr>
            </a:pPr>
            <a:r>
              <a:t>The door was opened first to the Jews // Acts 1-7</a:t>
            </a:r>
          </a:p>
          <a:p>
            <a:pPr lvl="8" algn="ctr">
              <a:defRPr sz="3300">
                <a:solidFill>
                  <a:srgbClr val="FFFFFF"/>
                </a:solidFill>
                <a:latin typeface="Bariol Regular"/>
                <a:ea typeface="Bariol Regular"/>
                <a:cs typeface="Bariol Regular"/>
                <a:sym typeface="Bariol Regular"/>
              </a:defRPr>
            </a:pPr>
            <a:r>
              <a:t>- Then Stephen was stoned (Acts 7)</a:t>
            </a:r>
          </a:p>
        </p:txBody>
      </p:sp>
      <p:sp>
        <p:nvSpPr>
          <p:cNvPr id="125" name="TextBox 4"/>
          <p:cNvSpPr txBox="1"/>
          <p:nvPr/>
        </p:nvSpPr>
        <p:spPr>
          <a:xfrm>
            <a:off x="415470" y="411902"/>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Unlocking &amp; Opening Doors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Title 1"/>
          <p:cNvSpPr txBox="1"/>
          <p:nvPr>
            <p:ph type="title"/>
          </p:nvPr>
        </p:nvSpPr>
        <p:spPr>
          <a:prstGeom prst="rect">
            <a:avLst/>
          </a:prstGeom>
        </p:spPr>
        <p:txBody>
          <a:bodyPr/>
          <a:lstStyle/>
          <a:p>
            <a:pPr/>
          </a:p>
        </p:txBody>
      </p:sp>
      <p:pic>
        <p:nvPicPr>
          <p:cNvPr id="128"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29" name="TextBox 2"/>
          <p:cNvSpPr txBox="1"/>
          <p:nvPr/>
        </p:nvSpPr>
        <p:spPr>
          <a:xfrm>
            <a:off x="414059" y="1648816"/>
            <a:ext cx="11154630" cy="142028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sz="3300">
                <a:solidFill>
                  <a:srgbClr val="FFFFFF"/>
                </a:solidFill>
                <a:latin typeface="Bariol Regular"/>
                <a:ea typeface="Bariol Regular"/>
                <a:cs typeface="Bariol Regular"/>
                <a:sym typeface="Bariol Regular"/>
              </a:defRPr>
            </a:pPr>
            <a:r>
              <a:t>The door was opened first to the Jews // Acts 1-7</a:t>
            </a:r>
          </a:p>
          <a:p>
            <a:pPr lvl="8" algn="ctr">
              <a:defRPr sz="3300">
                <a:solidFill>
                  <a:srgbClr val="FFFFFF"/>
                </a:solidFill>
                <a:latin typeface="Bariol Regular"/>
                <a:ea typeface="Bariol Regular"/>
                <a:cs typeface="Bariol Regular"/>
                <a:sym typeface="Bariol Regular"/>
              </a:defRPr>
            </a:pPr>
            <a:r>
              <a:t>- Then Stephen was stoned (Acts 7)</a:t>
            </a:r>
          </a:p>
          <a:p>
            <a:pPr lvl="8">
              <a:defRPr sz="3300">
                <a:solidFill>
                  <a:srgbClr val="FFFFFF"/>
                </a:solidFill>
                <a:latin typeface="Bariol Regular"/>
                <a:ea typeface="Bariol Regular"/>
                <a:cs typeface="Bariol Regular"/>
                <a:sym typeface="Bariol Regular"/>
              </a:defRPr>
            </a:pPr>
            <a:r>
              <a:t>The door was opened to the Samaritans // Acts 8</a:t>
            </a:r>
          </a:p>
        </p:txBody>
      </p:sp>
      <p:sp>
        <p:nvSpPr>
          <p:cNvPr id="130" name="TextBox 4"/>
          <p:cNvSpPr txBox="1"/>
          <p:nvPr/>
        </p:nvSpPr>
        <p:spPr>
          <a:xfrm>
            <a:off x="415470" y="411902"/>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Unlocking &amp; Opening Doors</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Title 1"/>
          <p:cNvSpPr txBox="1"/>
          <p:nvPr>
            <p:ph type="title"/>
          </p:nvPr>
        </p:nvSpPr>
        <p:spPr>
          <a:prstGeom prst="rect">
            <a:avLst/>
          </a:prstGeom>
        </p:spPr>
        <p:txBody>
          <a:bodyPr/>
          <a:lstStyle/>
          <a:p>
            <a:pPr/>
          </a:p>
        </p:txBody>
      </p:sp>
      <p:pic>
        <p:nvPicPr>
          <p:cNvPr id="133"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34" name="TextBox 2"/>
          <p:cNvSpPr txBox="1"/>
          <p:nvPr/>
        </p:nvSpPr>
        <p:spPr>
          <a:xfrm>
            <a:off x="414059" y="1648816"/>
            <a:ext cx="11154630" cy="187748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sz="3300">
                <a:solidFill>
                  <a:srgbClr val="FFFFFF"/>
                </a:solidFill>
                <a:latin typeface="Bariol Regular"/>
                <a:ea typeface="Bariol Regular"/>
                <a:cs typeface="Bariol Regular"/>
                <a:sym typeface="Bariol Regular"/>
              </a:defRPr>
            </a:pPr>
            <a:r>
              <a:t>The door was opened first to the Jews // Acts 1-7</a:t>
            </a:r>
          </a:p>
          <a:p>
            <a:pPr lvl="8" algn="ctr">
              <a:defRPr sz="3300">
                <a:solidFill>
                  <a:srgbClr val="FFFFFF"/>
                </a:solidFill>
                <a:latin typeface="Bariol Regular"/>
                <a:ea typeface="Bariol Regular"/>
                <a:cs typeface="Bariol Regular"/>
                <a:sym typeface="Bariol Regular"/>
              </a:defRPr>
            </a:pPr>
            <a:r>
              <a:t>- Then Stephen was stoned (Acts 7)</a:t>
            </a:r>
          </a:p>
          <a:p>
            <a:pPr lvl="8">
              <a:defRPr sz="3300">
                <a:solidFill>
                  <a:srgbClr val="FFFFFF"/>
                </a:solidFill>
                <a:latin typeface="Bariol Regular"/>
                <a:ea typeface="Bariol Regular"/>
                <a:cs typeface="Bariol Regular"/>
                <a:sym typeface="Bariol Regular"/>
              </a:defRPr>
            </a:pPr>
            <a:r>
              <a:t>The door was opened to the Samaritans // Acts 8</a:t>
            </a:r>
          </a:p>
          <a:p>
            <a:pPr lvl="8">
              <a:defRPr sz="3300">
                <a:solidFill>
                  <a:srgbClr val="FFFFFF"/>
                </a:solidFill>
                <a:latin typeface="Bariol Regular"/>
                <a:ea typeface="Bariol Regular"/>
                <a:cs typeface="Bariol Regular"/>
                <a:sym typeface="Bariol Regular"/>
              </a:defRPr>
            </a:pPr>
            <a:r>
              <a:t>The door was opened to the Gentile Nations // Acts 10</a:t>
            </a:r>
          </a:p>
        </p:txBody>
      </p:sp>
      <p:sp>
        <p:nvSpPr>
          <p:cNvPr id="135" name="TextBox 4"/>
          <p:cNvSpPr txBox="1"/>
          <p:nvPr/>
        </p:nvSpPr>
        <p:spPr>
          <a:xfrm>
            <a:off x="415470" y="411902"/>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Unlocking &amp; Opening Doors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Title 1"/>
          <p:cNvSpPr txBox="1"/>
          <p:nvPr>
            <p:ph type="title"/>
          </p:nvPr>
        </p:nvSpPr>
        <p:spPr>
          <a:prstGeom prst="rect">
            <a:avLst/>
          </a:prstGeom>
        </p:spPr>
        <p:txBody>
          <a:bodyPr/>
          <a:lstStyle/>
          <a:p>
            <a:pPr/>
          </a:p>
        </p:txBody>
      </p:sp>
      <p:pic>
        <p:nvPicPr>
          <p:cNvPr id="138"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39" name="TextBox 4"/>
          <p:cNvSpPr txBox="1"/>
          <p:nvPr/>
        </p:nvSpPr>
        <p:spPr>
          <a:xfrm>
            <a:off x="594356" y="3594101"/>
            <a:ext cx="11364694" cy="24155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sz="6600">
                <a:solidFill>
                  <a:srgbClr val="FFFFFF"/>
                </a:solidFill>
                <a:latin typeface="Bariol Regular"/>
                <a:ea typeface="Bariol Regular"/>
                <a:cs typeface="Bariol Regular"/>
                <a:sym typeface="Bariol Regular"/>
              </a:defRPr>
            </a:pPr>
            <a:r>
              <a:t>Key Point #1</a:t>
            </a:r>
            <a:endParaRPr sz="4000"/>
          </a:p>
          <a:p>
            <a:pPr>
              <a:defRPr b="1" sz="4400">
                <a:solidFill>
                  <a:srgbClr val="FFFFFF"/>
                </a:solidFill>
                <a:latin typeface="Bariol Regular"/>
                <a:ea typeface="Bariol Regular"/>
                <a:cs typeface="Bariol Regular"/>
                <a:sym typeface="Bariol Regular"/>
              </a:defRPr>
            </a:pPr>
            <a:r>
              <a:t>A Christians display of love for people and truth unlocks doors for the gospel.</a:t>
            </a:r>
            <a:endParaRPr b="0" sz="1200">
              <a:solidFill>
                <a:srgbClr val="000000"/>
              </a:solidFill>
            </a:endParaRP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Title 1"/>
          <p:cNvSpPr txBox="1"/>
          <p:nvPr>
            <p:ph type="title"/>
          </p:nvPr>
        </p:nvSpPr>
        <p:spPr>
          <a:prstGeom prst="rect">
            <a:avLst/>
          </a:prstGeom>
        </p:spPr>
        <p:txBody>
          <a:bodyPr/>
          <a:lstStyle/>
          <a:p>
            <a:pPr/>
          </a:p>
        </p:txBody>
      </p:sp>
      <p:pic>
        <p:nvPicPr>
          <p:cNvPr id="142"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43" name="TextBox 2"/>
          <p:cNvSpPr txBox="1"/>
          <p:nvPr/>
        </p:nvSpPr>
        <p:spPr>
          <a:xfrm>
            <a:off x="427444" y="637872"/>
            <a:ext cx="11259901" cy="558225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i="1" sz="2600">
                <a:solidFill>
                  <a:srgbClr val="FFFFFF"/>
                </a:solidFill>
                <a:latin typeface="Bariol Regular"/>
                <a:ea typeface="Bariol Regular"/>
                <a:cs typeface="Bariol Regular"/>
                <a:sym typeface="Bariol Regular"/>
              </a:defRPr>
            </a:pPr>
            <a:r>
              <a:t>Act 10:34 Then Peter opened [his] mouth, and said, Of a truth I perceive that God is no respecter of persons: 35 But in every nation he that feareth him, and worketh righteousness, is accepted with him. 36 The word which [God] sent unto the children of Israel, preaching peace by Jesus Christ: (he is Lord of all:)</a:t>
            </a:r>
            <a:r>
              <a:rPr b="1"/>
              <a:t> </a:t>
            </a:r>
            <a:r>
              <a:t>37 That word, [I say], ye know, which was published throughout all Judaea, and began from Galilee, after the baptism which John preached; 38 How God anointed Jesus of Nazareth with the Holy Ghost and with power: who went about doing good, and healing all that were oppressed of the devil; for God was with him. 39 And we are witnesses of all things which he did both in the land of the Jews, and in Jerusalem; whom they slew and hanged on a tree: 40 Him God raised up the third day, and shewed him openly;41 Not to all the people, but unto witnesses chosen before of God, [even] to us, who did eat and drink with him after he rose from the dead. 42 And he commanded us to preach unto the people, and to testify that it is he which was ordained of God [to be] the Judge of quick and dead.</a:t>
            </a:r>
            <a:r>
              <a:rPr b="1"/>
              <a:t> </a:t>
            </a:r>
            <a:r>
              <a:t>3 To him give all the prophets witness, </a:t>
            </a:r>
            <a:r>
              <a:rPr b="1"/>
              <a:t>that through his name whosoever believeth in him shall receive remission of sins.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Title 1"/>
          <p:cNvSpPr txBox="1"/>
          <p:nvPr>
            <p:ph type="title"/>
          </p:nvPr>
        </p:nvSpPr>
        <p:spPr>
          <a:prstGeom prst="rect">
            <a:avLst/>
          </a:prstGeom>
        </p:spPr>
        <p:txBody>
          <a:bodyPr/>
          <a:lstStyle/>
          <a:p>
            <a:pPr/>
          </a:p>
        </p:txBody>
      </p:sp>
      <p:pic>
        <p:nvPicPr>
          <p:cNvPr id="146"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47" name="TextBox 4"/>
          <p:cNvSpPr txBox="1"/>
          <p:nvPr/>
        </p:nvSpPr>
        <p:spPr>
          <a:xfrm>
            <a:off x="607056" y="3594101"/>
            <a:ext cx="11364694" cy="24155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sz="6600">
                <a:solidFill>
                  <a:srgbClr val="FFFFFF"/>
                </a:solidFill>
                <a:latin typeface="Bariol Regular"/>
                <a:ea typeface="Bariol Regular"/>
                <a:cs typeface="Bariol Regular"/>
                <a:sym typeface="Bariol Regular"/>
              </a:defRPr>
            </a:pPr>
            <a:r>
              <a:t>Key Point #2</a:t>
            </a:r>
            <a:endParaRPr sz="4000"/>
          </a:p>
          <a:p>
            <a:pPr>
              <a:defRPr b="1" sz="4400">
                <a:solidFill>
                  <a:srgbClr val="FFFFFF"/>
                </a:solidFill>
                <a:latin typeface="Bariol Regular"/>
                <a:ea typeface="Bariol Regular"/>
                <a:cs typeface="Bariol Regular"/>
                <a:sym typeface="Bariol Regular"/>
              </a:defRPr>
            </a:pPr>
            <a:r>
              <a:t>Every person on earth will one day face God as their Judge or their Savior.</a:t>
            </a:r>
            <a:endParaRPr b="0" sz="1200">
              <a:solidFill>
                <a:srgbClr val="000000"/>
              </a:solidFill>
            </a:endParaRP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Title 1"/>
          <p:cNvSpPr txBox="1"/>
          <p:nvPr>
            <p:ph type="title"/>
          </p:nvPr>
        </p:nvSpPr>
        <p:spPr>
          <a:prstGeom prst="rect">
            <a:avLst/>
          </a:prstGeom>
        </p:spPr>
        <p:txBody>
          <a:bodyPr/>
          <a:lstStyle/>
          <a:p>
            <a:pPr/>
          </a:p>
        </p:txBody>
      </p:sp>
      <p:pic>
        <p:nvPicPr>
          <p:cNvPr id="150"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51" name="TextBox 2"/>
          <p:cNvSpPr txBox="1"/>
          <p:nvPr/>
        </p:nvSpPr>
        <p:spPr>
          <a:xfrm>
            <a:off x="414059" y="1661516"/>
            <a:ext cx="11154630" cy="96308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i="1" sz="3300">
                <a:solidFill>
                  <a:srgbClr val="FFFFFF"/>
                </a:solidFill>
                <a:latin typeface="Bariol Regular"/>
                <a:ea typeface="Bariol Regular"/>
                <a:cs typeface="Bariol Regular"/>
                <a:sym typeface="Bariol Regular"/>
              </a:defRPr>
            </a:lvl1pPr>
          </a:lstStyle>
          <a:p>
            <a:pPr/>
            <a:r>
              <a:t>44 While Peter yet spake these words, the Holy Ghost fell on all them which heard the word. </a:t>
            </a:r>
          </a:p>
        </p:txBody>
      </p:sp>
      <p:sp>
        <p:nvSpPr>
          <p:cNvPr id="152" name="TextBox 4"/>
          <p:cNvSpPr txBox="1"/>
          <p:nvPr/>
        </p:nvSpPr>
        <p:spPr>
          <a:xfrm>
            <a:off x="415470" y="411902"/>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The Gentile Reception</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